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2"/>
  </p:notesMasterIdLst>
  <p:sldIdLst>
    <p:sldId id="256" r:id="rId2"/>
    <p:sldId id="412" r:id="rId3"/>
    <p:sldId id="413" r:id="rId4"/>
    <p:sldId id="414" r:id="rId5"/>
    <p:sldId id="272" r:id="rId6"/>
    <p:sldId id="261" r:id="rId7"/>
    <p:sldId id="262" r:id="rId8"/>
    <p:sldId id="263" r:id="rId9"/>
    <p:sldId id="264" r:id="rId10"/>
    <p:sldId id="265" r:id="rId11"/>
    <p:sldId id="268" r:id="rId12"/>
    <p:sldId id="267" r:id="rId13"/>
    <p:sldId id="270" r:id="rId14"/>
    <p:sldId id="273" r:id="rId15"/>
    <p:sldId id="277" r:id="rId16"/>
    <p:sldId id="278" r:id="rId17"/>
    <p:sldId id="280" r:id="rId18"/>
    <p:sldId id="281" r:id="rId19"/>
    <p:sldId id="282" r:id="rId20"/>
    <p:sldId id="284" r:id="rId21"/>
    <p:sldId id="287" r:id="rId22"/>
    <p:sldId id="288" r:id="rId23"/>
    <p:sldId id="289" r:id="rId24"/>
    <p:sldId id="423" r:id="rId25"/>
    <p:sldId id="290" r:id="rId26"/>
    <p:sldId id="291" r:id="rId27"/>
    <p:sldId id="292" r:id="rId28"/>
    <p:sldId id="293" r:id="rId29"/>
    <p:sldId id="294" r:id="rId30"/>
    <p:sldId id="295" r:id="rId31"/>
    <p:sldId id="296" r:id="rId32"/>
    <p:sldId id="297" r:id="rId33"/>
    <p:sldId id="298" r:id="rId34"/>
    <p:sldId id="299" r:id="rId35"/>
    <p:sldId id="306" r:id="rId36"/>
    <p:sldId id="301" r:id="rId37"/>
    <p:sldId id="302" r:id="rId38"/>
    <p:sldId id="303" r:id="rId39"/>
    <p:sldId id="304" r:id="rId40"/>
    <p:sldId id="307" r:id="rId41"/>
    <p:sldId id="308" r:id="rId42"/>
    <p:sldId id="309" r:id="rId43"/>
    <p:sldId id="310" r:id="rId44"/>
    <p:sldId id="311" r:id="rId45"/>
    <p:sldId id="312" r:id="rId46"/>
    <p:sldId id="317" r:id="rId47"/>
    <p:sldId id="313" r:id="rId48"/>
    <p:sldId id="314" r:id="rId49"/>
    <p:sldId id="318" r:id="rId50"/>
    <p:sldId id="315" r:id="rId51"/>
    <p:sldId id="316" r:id="rId52"/>
    <p:sldId id="319" r:id="rId53"/>
    <p:sldId id="343" r:id="rId54"/>
    <p:sldId id="321" r:id="rId55"/>
    <p:sldId id="322" r:id="rId56"/>
    <p:sldId id="323" r:id="rId57"/>
    <p:sldId id="325" r:id="rId58"/>
    <p:sldId id="326" r:id="rId59"/>
    <p:sldId id="324" r:id="rId60"/>
    <p:sldId id="327" r:id="rId61"/>
    <p:sldId id="415" r:id="rId62"/>
    <p:sldId id="328" r:id="rId63"/>
    <p:sldId id="416" r:id="rId64"/>
    <p:sldId id="417" r:id="rId65"/>
    <p:sldId id="418" r:id="rId66"/>
    <p:sldId id="419" r:id="rId67"/>
    <p:sldId id="420" r:id="rId68"/>
    <p:sldId id="421" r:id="rId69"/>
    <p:sldId id="330" r:id="rId70"/>
    <p:sldId id="331" r:id="rId71"/>
    <p:sldId id="332" r:id="rId72"/>
    <p:sldId id="333" r:id="rId73"/>
    <p:sldId id="422" r:id="rId74"/>
    <p:sldId id="334" r:id="rId75"/>
    <p:sldId id="335" r:id="rId76"/>
    <p:sldId id="336" r:id="rId77"/>
    <p:sldId id="337" r:id="rId78"/>
    <p:sldId id="338" r:id="rId79"/>
    <p:sldId id="339" r:id="rId80"/>
    <p:sldId id="340" r:id="rId81"/>
    <p:sldId id="368" r:id="rId82"/>
    <p:sldId id="341" r:id="rId83"/>
    <p:sldId id="344" r:id="rId84"/>
    <p:sldId id="346" r:id="rId85"/>
    <p:sldId id="424" r:id="rId86"/>
    <p:sldId id="345" r:id="rId87"/>
    <p:sldId id="348" r:id="rId88"/>
    <p:sldId id="369" r:id="rId89"/>
    <p:sldId id="362" r:id="rId90"/>
    <p:sldId id="363" r:id="rId91"/>
    <p:sldId id="366" r:id="rId92"/>
    <p:sldId id="364" r:id="rId93"/>
    <p:sldId id="365" r:id="rId94"/>
    <p:sldId id="367" r:id="rId95"/>
    <p:sldId id="370" r:id="rId96"/>
    <p:sldId id="347" r:id="rId97"/>
    <p:sldId id="349" r:id="rId98"/>
    <p:sldId id="350" r:id="rId99"/>
    <p:sldId id="351" r:id="rId100"/>
    <p:sldId id="352" r:id="rId101"/>
    <p:sldId id="355" r:id="rId102"/>
    <p:sldId id="371" r:id="rId103"/>
    <p:sldId id="354" r:id="rId104"/>
    <p:sldId id="356" r:id="rId105"/>
    <p:sldId id="357" r:id="rId106"/>
    <p:sldId id="358" r:id="rId107"/>
    <p:sldId id="360" r:id="rId108"/>
    <p:sldId id="359" r:id="rId109"/>
    <p:sldId id="372" r:id="rId110"/>
    <p:sldId id="373" r:id="rId111"/>
    <p:sldId id="429" r:id="rId112"/>
    <p:sldId id="428" r:id="rId113"/>
    <p:sldId id="430" r:id="rId114"/>
    <p:sldId id="374" r:id="rId115"/>
    <p:sldId id="376" r:id="rId116"/>
    <p:sldId id="377" r:id="rId117"/>
    <p:sldId id="378" r:id="rId118"/>
    <p:sldId id="379" r:id="rId119"/>
    <p:sldId id="380" r:id="rId120"/>
    <p:sldId id="382" r:id="rId121"/>
    <p:sldId id="384" r:id="rId122"/>
    <p:sldId id="425" r:id="rId123"/>
    <p:sldId id="426" r:id="rId124"/>
    <p:sldId id="383" r:id="rId125"/>
    <p:sldId id="427" r:id="rId126"/>
    <p:sldId id="385" r:id="rId127"/>
    <p:sldId id="386" r:id="rId128"/>
    <p:sldId id="353" r:id="rId129"/>
    <p:sldId id="387" r:id="rId130"/>
    <p:sldId id="388" r:id="rId131"/>
    <p:sldId id="389" r:id="rId132"/>
    <p:sldId id="390" r:id="rId133"/>
    <p:sldId id="391" r:id="rId134"/>
    <p:sldId id="392" r:id="rId135"/>
    <p:sldId id="393" r:id="rId136"/>
    <p:sldId id="394" r:id="rId137"/>
    <p:sldId id="395" r:id="rId138"/>
    <p:sldId id="396" r:id="rId139"/>
    <p:sldId id="397" r:id="rId140"/>
    <p:sldId id="398" r:id="rId141"/>
    <p:sldId id="399" r:id="rId142"/>
    <p:sldId id="400" r:id="rId143"/>
    <p:sldId id="401" r:id="rId144"/>
    <p:sldId id="402" r:id="rId145"/>
    <p:sldId id="403" r:id="rId146"/>
    <p:sldId id="411" r:id="rId147"/>
    <p:sldId id="404" r:id="rId148"/>
    <p:sldId id="406" r:id="rId149"/>
    <p:sldId id="407" r:id="rId150"/>
    <p:sldId id="408" r:id="rId1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002" y="-6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315A59-84D6-4E65-9C2C-549B57DC1026}" type="datetimeFigureOut">
              <a:rPr lang="en-US" smtClean="0"/>
              <a:pPr/>
              <a:t>3/17/2014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F25DEF-618B-4CFF-88E1-50EF232D5C1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F25DEF-618B-4CFF-88E1-50EF232D5C11}" type="slidenum">
              <a:rPr lang="en-US" smtClean="0"/>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F25DEF-618B-4CFF-88E1-50EF232D5C11}"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A4203123-986C-478D-BA3F-404845455C16}" type="datetimeFigureOut">
              <a:rPr lang="en-US" smtClean="0"/>
              <a:pPr/>
              <a:t>3/17/2014</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5F997CBC-A26F-479F-ACDD-FB658F6A212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4203123-986C-478D-BA3F-404845455C16}" type="datetimeFigureOut">
              <a:rPr lang="en-US" smtClean="0"/>
              <a:pPr/>
              <a:t>3/17/2014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997CBC-A26F-479F-ACDD-FB658F6A212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4203123-986C-478D-BA3F-404845455C16}" type="datetimeFigureOut">
              <a:rPr lang="en-US" smtClean="0"/>
              <a:pPr/>
              <a:t>3/17/2014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997CBC-A26F-479F-ACDD-FB658F6A212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4203123-986C-478D-BA3F-404845455C16}" type="datetimeFigureOut">
              <a:rPr lang="en-US" smtClean="0"/>
              <a:pPr/>
              <a:t>3/17/2014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997CBC-A26F-479F-ACDD-FB658F6A212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4203123-986C-478D-BA3F-404845455C16}" type="datetimeFigureOut">
              <a:rPr lang="en-US" smtClean="0"/>
              <a:pPr/>
              <a:t>3/17/2014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997CBC-A26F-479F-ACDD-FB658F6A212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4203123-986C-478D-BA3F-404845455C16}" type="datetimeFigureOut">
              <a:rPr lang="en-US" smtClean="0"/>
              <a:pPr/>
              <a:t>3/17/2014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997CBC-A26F-479F-ACDD-FB658F6A212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A4203123-986C-478D-BA3F-404845455C16}" type="datetimeFigureOut">
              <a:rPr lang="en-US" smtClean="0"/>
              <a:pPr/>
              <a:t>3/17/2014</a:t>
            </a:fld>
            <a:endParaRPr lang="en-US"/>
          </a:p>
        </p:txBody>
      </p:sp>
      <p:sp>
        <p:nvSpPr>
          <p:cNvPr id="27" name="Slide Number Placeholder 26"/>
          <p:cNvSpPr>
            <a:spLocks noGrp="1"/>
          </p:cNvSpPr>
          <p:nvPr>
            <p:ph type="sldNum" sz="quarter" idx="11"/>
          </p:nvPr>
        </p:nvSpPr>
        <p:spPr/>
        <p:txBody>
          <a:bodyPr rtlCol="0"/>
          <a:lstStyle/>
          <a:p>
            <a:fld id="{5F997CBC-A26F-479F-ACDD-FB658F6A2126}"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A4203123-986C-478D-BA3F-404845455C16}" type="datetimeFigureOut">
              <a:rPr lang="en-US" smtClean="0"/>
              <a:pPr/>
              <a:t>3/17/2014</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5F997CBC-A26F-479F-ACDD-FB658F6A212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203123-986C-478D-BA3F-404845455C16}" type="datetimeFigureOut">
              <a:rPr lang="en-US" smtClean="0"/>
              <a:pPr/>
              <a:t>3/17/2014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997CBC-A26F-479F-ACDD-FB658F6A212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4203123-986C-478D-BA3F-404845455C16}" type="datetimeFigureOut">
              <a:rPr lang="en-US" smtClean="0"/>
              <a:pPr/>
              <a:t>3/17/2014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997CBC-A26F-479F-ACDD-FB658F6A212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4203123-986C-478D-BA3F-404845455C16}" type="datetimeFigureOut">
              <a:rPr lang="en-US" smtClean="0"/>
              <a:pPr/>
              <a:t>3/17/2014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997CBC-A26F-479F-ACDD-FB658F6A212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A4203123-986C-478D-BA3F-404845455C16}" type="datetimeFigureOut">
              <a:rPr lang="en-US" smtClean="0"/>
              <a:pPr/>
              <a:t>3/17/2014</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5F997CBC-A26F-479F-ACDD-FB658F6A212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hyperlink" Target="http://www.history.navy.mil/faqs/faq81-1.htm" TargetMode="Externa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hyperlink" Target="http://www.tuskegeeairmennationalmuseum.org/" TargetMode="Externa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www.slideshare.net/matt/women-at-war-wwii" TargetMode="External"/><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http://www.historylearningsite.co.uk/adolf_hitler.htm" TargetMode="Externa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gif"/><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hyperlink" Target="http://video.pbs.org/video/1405744809/" TargetMode="Externa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hyperlink" Target="http://www.pbs.org/wgbh/americanexperience/features/bonus-video/bombing-memphis-belle/" TargetMode="Externa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72.gif"/><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77.gif"/><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gif"/><Relationship Id="rId1" Type="http://schemas.openxmlformats.org/officeDocument/2006/relationships/slideLayout" Target="../slideLayouts/slideLayout4.xml"/><Relationship Id="rId4" Type="http://schemas.openxmlformats.org/officeDocument/2006/relationships/image" Target="../media/image81.jpeg"/></Relationships>
</file>

<file path=ppt/slides/_rels/slide146.xml.rels><?xml version="1.0" encoding="UTF-8" standalone="yes"?>
<Relationships xmlns="http://schemas.openxmlformats.org/package/2006/relationships"><Relationship Id="rId2" Type="http://schemas.openxmlformats.org/officeDocument/2006/relationships/hyperlink" Target="http://www.cbsnews.com/video/watch/?id=763659n" TargetMode="Externa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www.youtube.com/watch?v=Nt13c3olXkU" TargetMode="External"/><Relationship Id="rId2" Type="http://schemas.openxmlformats.org/officeDocument/2006/relationships/hyperlink" Target="http://www.youtube.com/watch?v=Eyf1PZEsYpI&amp;feature=related" TargetMode="External"/><Relationship Id="rId1" Type="http://schemas.openxmlformats.org/officeDocument/2006/relationships/slideLayout" Target="../slideLayouts/slideLayout2.xml"/><Relationship Id="rId4" Type="http://schemas.openxmlformats.org/officeDocument/2006/relationships/hyperlink" Target="http://www.youtube.com/watch?v=Sv1niwxQgoY"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hyperlink" Target="http://www.worldology.com/Europe/world_war_2_imap.htm"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hyperlink" Target="http://www.youtube.com/watch?v=lK8gYGg0dkE"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www.bbc.co.uk/history/interactive/animations/wwtwo_map_fall_france/index_embed.shtml"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youtube.com/watch?v=MkTw3_PmKtc&amp;feature=related" TargetMode="External"/><Relationship Id="rId2" Type="http://schemas.openxmlformats.org/officeDocument/2006/relationships/hyperlink" Target="http://www.youtube.com/watch?v=LsKDGM5KTBY"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www.youtube.com/watch?v=SQ0fGS01Pdg"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hyperlink" Target="http://www.youtube.com/watch?v=KecIdlEAKhU"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http://www.archives.gov/exhibits/powers_of_persuasion/audio/pres_roosevelts_address.wav"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hyperlink" Target="http://www.youtube.com/watch?v=DrZjJsIA1EI" TargetMode="Externa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www.youtube.com/watch?v=2BXlvy-ZVTM&amp;feature=related" TargetMode="External"/><Relationship Id="rId2" Type="http://schemas.openxmlformats.org/officeDocument/2006/relationships/hyperlink" Target="http://www.youtube.com/watch?v=I36cglDOtJg" TargetMode="Externa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hyperlink" Target="http://www.youtube.com/watch?v=Nt13c3olXkU" TargetMode="External"/><Relationship Id="rId2" Type="http://schemas.openxmlformats.org/officeDocument/2006/relationships/hyperlink" Target="http://www.youtube.com/watch?v=Eyf1PZEsYpI&amp;feature=related" TargetMode="External"/><Relationship Id="rId1" Type="http://schemas.openxmlformats.org/officeDocument/2006/relationships/slideLayout" Target="../slideLayouts/slideLayout2.xml"/><Relationship Id="rId4" Type="http://schemas.openxmlformats.org/officeDocument/2006/relationships/hyperlink" Target="http://www.youtube.com/watch?v=Sv1niwxQgoY" TargetMode="External"/></Relationships>
</file>

<file path=ppt/slides/_rels/slide8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25</a:t>
            </a:r>
            <a:endParaRPr lang="en-US" dirty="0"/>
          </a:p>
        </p:txBody>
      </p:sp>
      <p:sp>
        <p:nvSpPr>
          <p:cNvPr id="3" name="Subtitle 2"/>
          <p:cNvSpPr>
            <a:spLocks noGrp="1"/>
          </p:cNvSpPr>
          <p:nvPr>
            <p:ph type="subTitle" idx="1"/>
          </p:nvPr>
        </p:nvSpPr>
        <p:spPr/>
        <p:txBody>
          <a:bodyPr/>
          <a:lstStyle/>
          <a:p>
            <a:r>
              <a:rPr lang="en-US" dirty="0" smtClean="0"/>
              <a:t>World War II</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Hyperinflation</a:t>
            </a:r>
            <a:endParaRPr lang="en-US" dirty="0"/>
          </a:p>
        </p:txBody>
      </p:sp>
      <p:graphicFrame>
        <p:nvGraphicFramePr>
          <p:cNvPr id="5" name="Content Placeholder 4"/>
          <p:cNvGraphicFramePr>
            <a:graphicFrameLocks noGrp="1"/>
          </p:cNvGraphicFramePr>
          <p:nvPr>
            <p:ph idx="1"/>
          </p:nvPr>
        </p:nvGraphicFramePr>
        <p:xfrm>
          <a:off x="457200" y="2249488"/>
          <a:ext cx="8229600" cy="360680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r>
                        <a:rPr lang="en-US" dirty="0" smtClean="0"/>
                        <a:t>Month</a:t>
                      </a:r>
                      <a:endParaRPr lang="en-US" dirty="0"/>
                    </a:p>
                  </a:txBody>
                  <a:tcPr/>
                </a:tc>
                <a:tc>
                  <a:txBody>
                    <a:bodyPr/>
                    <a:lstStyle/>
                    <a:p>
                      <a:r>
                        <a:rPr lang="en-US" dirty="0" smtClean="0"/>
                        <a:t>Year</a:t>
                      </a:r>
                      <a:endParaRPr lang="en-US" dirty="0"/>
                    </a:p>
                  </a:txBody>
                  <a:tcPr/>
                </a:tc>
                <a:tc>
                  <a:txBody>
                    <a:bodyPr/>
                    <a:lstStyle/>
                    <a:p>
                      <a:r>
                        <a:rPr lang="en-US" dirty="0" smtClean="0"/>
                        <a:t>Marks needed to buy  US$1</a:t>
                      </a:r>
                      <a:endParaRPr lang="en-US" dirty="0"/>
                    </a:p>
                  </a:txBody>
                  <a:tcPr/>
                </a:tc>
              </a:tr>
              <a:tr h="370840">
                <a:tc>
                  <a:txBody>
                    <a:bodyPr/>
                    <a:lstStyle/>
                    <a:p>
                      <a:r>
                        <a:rPr lang="en-US" dirty="0" smtClean="0"/>
                        <a:t>April</a:t>
                      </a:r>
                      <a:endParaRPr lang="en-US" dirty="0"/>
                    </a:p>
                  </a:txBody>
                  <a:tcPr/>
                </a:tc>
                <a:tc>
                  <a:txBody>
                    <a:bodyPr/>
                    <a:lstStyle/>
                    <a:p>
                      <a:r>
                        <a:rPr lang="en-US" dirty="0" smtClean="0"/>
                        <a:t>1919</a:t>
                      </a:r>
                      <a:endParaRPr lang="en-US" dirty="0"/>
                    </a:p>
                  </a:txBody>
                  <a:tcPr/>
                </a:tc>
                <a:tc>
                  <a:txBody>
                    <a:bodyPr/>
                    <a:lstStyle/>
                    <a:p>
                      <a:pPr algn="r"/>
                      <a:r>
                        <a:rPr lang="en-US" dirty="0" smtClean="0"/>
                        <a:t>12</a:t>
                      </a:r>
                      <a:endParaRPr lang="en-US" dirty="0"/>
                    </a:p>
                  </a:txBody>
                  <a:tcPr/>
                </a:tc>
              </a:tr>
              <a:tr h="370840">
                <a:tc>
                  <a:txBody>
                    <a:bodyPr/>
                    <a:lstStyle/>
                    <a:p>
                      <a:r>
                        <a:rPr lang="en-US" dirty="0" smtClean="0"/>
                        <a:t>November</a:t>
                      </a:r>
                      <a:endParaRPr lang="en-US" dirty="0"/>
                    </a:p>
                  </a:txBody>
                  <a:tcPr/>
                </a:tc>
                <a:tc>
                  <a:txBody>
                    <a:bodyPr/>
                    <a:lstStyle/>
                    <a:p>
                      <a:r>
                        <a:rPr lang="en-US" dirty="0" smtClean="0"/>
                        <a:t>1921</a:t>
                      </a:r>
                      <a:endParaRPr lang="en-US" dirty="0"/>
                    </a:p>
                  </a:txBody>
                  <a:tcPr/>
                </a:tc>
                <a:tc>
                  <a:txBody>
                    <a:bodyPr/>
                    <a:lstStyle/>
                    <a:p>
                      <a:pPr algn="r"/>
                      <a:r>
                        <a:rPr lang="en-US" dirty="0" smtClean="0"/>
                        <a:t>263</a:t>
                      </a:r>
                      <a:endParaRPr lang="en-US" dirty="0"/>
                    </a:p>
                  </a:txBody>
                  <a:tcPr/>
                </a:tc>
              </a:tr>
              <a:tr h="370840">
                <a:tc>
                  <a:txBody>
                    <a:bodyPr/>
                    <a:lstStyle/>
                    <a:p>
                      <a:r>
                        <a:rPr lang="en-US" dirty="0" smtClean="0"/>
                        <a:t>October</a:t>
                      </a:r>
                      <a:endParaRPr lang="en-US" dirty="0"/>
                    </a:p>
                  </a:txBody>
                  <a:tcPr/>
                </a:tc>
                <a:tc>
                  <a:txBody>
                    <a:bodyPr/>
                    <a:lstStyle/>
                    <a:p>
                      <a:r>
                        <a:rPr lang="en-US" dirty="0" smtClean="0"/>
                        <a:t>1922</a:t>
                      </a:r>
                      <a:endParaRPr lang="en-US" dirty="0"/>
                    </a:p>
                  </a:txBody>
                  <a:tcPr/>
                </a:tc>
                <a:tc>
                  <a:txBody>
                    <a:bodyPr/>
                    <a:lstStyle/>
                    <a:p>
                      <a:pPr algn="r"/>
                      <a:r>
                        <a:rPr lang="en-US" dirty="0" smtClean="0"/>
                        <a:t>3,000</a:t>
                      </a:r>
                      <a:endParaRPr lang="en-US" dirty="0"/>
                    </a:p>
                  </a:txBody>
                  <a:tcPr/>
                </a:tc>
              </a:tr>
              <a:tr h="370840">
                <a:tc>
                  <a:txBody>
                    <a:bodyPr/>
                    <a:lstStyle/>
                    <a:p>
                      <a:r>
                        <a:rPr lang="en-US" dirty="0" smtClean="0"/>
                        <a:t>December</a:t>
                      </a:r>
                      <a:endParaRPr lang="en-US" dirty="0"/>
                    </a:p>
                  </a:txBody>
                  <a:tcPr/>
                </a:tc>
                <a:tc>
                  <a:txBody>
                    <a:bodyPr/>
                    <a:lstStyle/>
                    <a:p>
                      <a:r>
                        <a:rPr lang="en-US" dirty="0" smtClean="0"/>
                        <a:t>1922</a:t>
                      </a:r>
                      <a:endParaRPr lang="en-US" dirty="0"/>
                    </a:p>
                  </a:txBody>
                  <a:tcPr/>
                </a:tc>
                <a:tc>
                  <a:txBody>
                    <a:bodyPr/>
                    <a:lstStyle/>
                    <a:p>
                      <a:pPr algn="r"/>
                      <a:r>
                        <a:rPr lang="en-US" dirty="0" smtClean="0"/>
                        <a:t>7,000</a:t>
                      </a:r>
                      <a:endParaRPr lang="en-US" dirty="0"/>
                    </a:p>
                  </a:txBody>
                  <a:tcPr/>
                </a:tc>
              </a:tr>
              <a:tr h="370840">
                <a:tc>
                  <a:txBody>
                    <a:bodyPr/>
                    <a:lstStyle/>
                    <a:p>
                      <a:r>
                        <a:rPr lang="en-US" dirty="0" smtClean="0"/>
                        <a:t>January</a:t>
                      </a:r>
                      <a:endParaRPr lang="en-US" dirty="0"/>
                    </a:p>
                  </a:txBody>
                  <a:tcPr/>
                </a:tc>
                <a:tc>
                  <a:txBody>
                    <a:bodyPr/>
                    <a:lstStyle/>
                    <a:p>
                      <a:r>
                        <a:rPr lang="en-US" dirty="0" smtClean="0"/>
                        <a:t>1923</a:t>
                      </a:r>
                      <a:endParaRPr lang="en-US" dirty="0"/>
                    </a:p>
                  </a:txBody>
                  <a:tcPr/>
                </a:tc>
                <a:tc>
                  <a:txBody>
                    <a:bodyPr/>
                    <a:lstStyle/>
                    <a:p>
                      <a:pPr algn="r"/>
                      <a:r>
                        <a:rPr lang="en-US" dirty="0" smtClean="0"/>
                        <a:t>17,000</a:t>
                      </a:r>
                      <a:endParaRPr lang="en-US" dirty="0"/>
                    </a:p>
                  </a:txBody>
                  <a:tcPr/>
                </a:tc>
              </a:tr>
              <a:tr h="370840">
                <a:tc>
                  <a:txBody>
                    <a:bodyPr/>
                    <a:lstStyle/>
                    <a:p>
                      <a:r>
                        <a:rPr lang="en-US" dirty="0" smtClean="0"/>
                        <a:t>July</a:t>
                      </a:r>
                      <a:endParaRPr lang="en-US" dirty="0"/>
                    </a:p>
                  </a:txBody>
                  <a:tcPr/>
                </a:tc>
                <a:tc>
                  <a:txBody>
                    <a:bodyPr/>
                    <a:lstStyle/>
                    <a:p>
                      <a:r>
                        <a:rPr lang="en-US" dirty="0" smtClean="0"/>
                        <a:t>1923</a:t>
                      </a:r>
                      <a:endParaRPr lang="en-US" dirty="0"/>
                    </a:p>
                  </a:txBody>
                  <a:tcPr/>
                </a:tc>
                <a:tc>
                  <a:txBody>
                    <a:bodyPr/>
                    <a:lstStyle/>
                    <a:p>
                      <a:pPr algn="r"/>
                      <a:r>
                        <a:rPr lang="en-US" dirty="0" smtClean="0"/>
                        <a:t>353,000</a:t>
                      </a:r>
                      <a:endParaRPr lang="en-US" dirty="0"/>
                    </a:p>
                  </a:txBody>
                  <a:tcPr/>
                </a:tc>
              </a:tr>
              <a:tr h="370840">
                <a:tc>
                  <a:txBody>
                    <a:bodyPr/>
                    <a:lstStyle/>
                    <a:p>
                      <a:r>
                        <a:rPr lang="en-US" dirty="0" smtClean="0"/>
                        <a:t>November</a:t>
                      </a:r>
                      <a:endParaRPr lang="en-US" dirty="0"/>
                    </a:p>
                  </a:txBody>
                  <a:tcPr/>
                </a:tc>
                <a:tc>
                  <a:txBody>
                    <a:bodyPr/>
                    <a:lstStyle/>
                    <a:p>
                      <a:r>
                        <a:rPr lang="en-US" dirty="0" smtClean="0"/>
                        <a:t>1923</a:t>
                      </a:r>
                      <a:endParaRPr lang="en-US" dirty="0"/>
                    </a:p>
                  </a:txBody>
                  <a:tcPr/>
                </a:tc>
                <a:tc>
                  <a:txBody>
                    <a:bodyPr/>
                    <a:lstStyle/>
                    <a:p>
                      <a:pPr algn="r"/>
                      <a:r>
                        <a:rPr lang="en-US" dirty="0" smtClean="0"/>
                        <a:t>2,193,600,000,000</a:t>
                      </a:r>
                      <a:endParaRPr lang="en-US" dirty="0"/>
                    </a:p>
                  </a:txBody>
                  <a:tcPr/>
                </a:tc>
              </a:tr>
              <a:tr h="370840">
                <a:tc>
                  <a:txBody>
                    <a:bodyPr/>
                    <a:lstStyle/>
                    <a:p>
                      <a:r>
                        <a:rPr lang="en-US" dirty="0" smtClean="0"/>
                        <a:t>December</a:t>
                      </a:r>
                      <a:endParaRPr lang="en-US" dirty="0"/>
                    </a:p>
                  </a:txBody>
                  <a:tcPr/>
                </a:tc>
                <a:tc>
                  <a:txBody>
                    <a:bodyPr/>
                    <a:lstStyle/>
                    <a:p>
                      <a:r>
                        <a:rPr lang="en-US" dirty="0" smtClean="0"/>
                        <a:t>1923</a:t>
                      </a:r>
                      <a:endParaRPr lang="en-US" dirty="0"/>
                    </a:p>
                  </a:txBody>
                  <a:tcPr/>
                </a:tc>
                <a:tc>
                  <a:txBody>
                    <a:bodyPr/>
                    <a:lstStyle/>
                    <a:p>
                      <a:pPr algn="r"/>
                      <a:r>
                        <a:rPr lang="en-US" dirty="0" smtClean="0"/>
                        <a:t>4,200,000,000,000</a:t>
                      </a:r>
                      <a:endParaRPr lang="en-US" dirty="0"/>
                    </a:p>
                  </a:txBody>
                  <a:tcPr/>
                </a:tc>
              </a:tr>
            </a:tbl>
          </a:graphicData>
        </a:graphic>
      </p:graphicFrame>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228600"/>
          </a:xfrm>
        </p:spPr>
        <p:txBody>
          <a:bodyPr>
            <a:normAutofit fontScale="90000"/>
          </a:bodyPr>
          <a:lstStyle/>
          <a:p>
            <a:endParaRPr lang="en-US" dirty="0"/>
          </a:p>
        </p:txBody>
      </p:sp>
      <p:sp>
        <p:nvSpPr>
          <p:cNvPr id="3" name="Content Placeholder 2"/>
          <p:cNvSpPr>
            <a:spLocks noGrp="1"/>
          </p:cNvSpPr>
          <p:nvPr>
            <p:ph idx="1"/>
          </p:nvPr>
        </p:nvSpPr>
        <p:spPr>
          <a:xfrm>
            <a:off x="457200" y="838200"/>
            <a:ext cx="8229600" cy="5736336"/>
          </a:xfrm>
        </p:spPr>
        <p:txBody>
          <a:bodyPr>
            <a:normAutofit fontScale="92500" lnSpcReduction="20000"/>
          </a:bodyPr>
          <a:lstStyle/>
          <a:p>
            <a:r>
              <a:rPr lang="en-US" b="1" dirty="0" smtClean="0"/>
              <a:t>Interviewer: </a:t>
            </a:r>
            <a:r>
              <a:rPr lang="en-US" dirty="0" smtClean="0"/>
              <a:t>Did you witness cruelty on the death march?</a:t>
            </a:r>
          </a:p>
          <a:p>
            <a:r>
              <a:rPr lang="en-US" b="1" dirty="0" smtClean="0"/>
              <a:t>Alfred X. Burgos:</a:t>
            </a:r>
            <a:r>
              <a:rPr lang="en-US" dirty="0" smtClean="0"/>
              <a:t> Oh, yes. For example, if you should not want to walk anymore -- let's say you were tired -- well, I've seen them shoot walking prisoners of war -- actually be shot. Or if you tried to get food which was thrown by the civilians to the walking military, the Filipino military, that not only endangered you, but the one who was giving the food or throwing the food to you...Well, those that they could catch, they'd just shoot them there.... If you could not keep up with the group in the Death March, rather than slow the Death March, they'd get rid of you by shooting you.... Oh, they bayoneted people, they shot people, and if they think that you were delaying the Death March, you're dead.</a:t>
            </a:r>
          </a:p>
          <a:p>
            <a:r>
              <a:rPr lang="en-US" sz="1600" dirty="0" smtClean="0"/>
              <a:t>http://www.pbs.org/wgbh/amex/macarthur/sfeature/bataan_capture.html</a:t>
            </a:r>
            <a:endParaRPr lang="en-US" sz="1600"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of the Philippines</a:t>
            </a:r>
            <a:endParaRPr lang="en-US" dirty="0"/>
          </a:p>
        </p:txBody>
      </p:sp>
      <p:sp>
        <p:nvSpPr>
          <p:cNvPr id="5" name="Picture Placeholder 4"/>
          <p:cNvSpPr>
            <a:spLocks noGrp="1"/>
          </p:cNvSpPr>
          <p:nvPr>
            <p:ph type="pic" idx="1"/>
          </p:nvPr>
        </p:nvSpPr>
        <p:spPr/>
      </p:sp>
      <p:sp>
        <p:nvSpPr>
          <p:cNvPr id="3" name="Content Placeholder 2"/>
          <p:cNvSpPr>
            <a:spLocks noGrp="1"/>
          </p:cNvSpPr>
          <p:nvPr>
            <p:ph type="body" sz="half" idx="2"/>
          </p:nvPr>
        </p:nvSpPr>
        <p:spPr>
          <a:xfrm>
            <a:off x="6088443" y="1295400"/>
            <a:ext cx="2590800" cy="4495397"/>
          </a:xfrm>
        </p:spPr>
        <p:txBody>
          <a:bodyPr>
            <a:noAutofit/>
          </a:bodyPr>
          <a:lstStyle/>
          <a:p>
            <a:pPr algn="ctr"/>
            <a:r>
              <a:rPr lang="en-US" sz="2800" dirty="0" smtClean="0"/>
              <a:t>Corregidor is the last island fortress in the Philippines to fall to the Japanese, May 6, 1942.</a:t>
            </a:r>
          </a:p>
          <a:p>
            <a:pPr algn="ctr"/>
            <a:r>
              <a:rPr lang="en-US" sz="2800" dirty="0" smtClean="0"/>
              <a:t>The Philippines now belong to the Japanese.</a:t>
            </a:r>
            <a:endParaRPr lang="en-US" sz="2800" dirty="0"/>
          </a:p>
        </p:txBody>
      </p:sp>
      <p:pic>
        <p:nvPicPr>
          <p:cNvPr id="4" name="Content Placeholder 3" descr="map asia_1941_japanese.jpg"/>
          <p:cNvPicPr>
            <a:picLocks noChangeAspect="1"/>
          </p:cNvPicPr>
          <p:nvPr/>
        </p:nvPicPr>
        <p:blipFill>
          <a:blip r:embed="rId2" cstate="print"/>
          <a:stretch>
            <a:fillRect/>
          </a:stretch>
        </p:blipFill>
        <p:spPr>
          <a:xfrm>
            <a:off x="304800" y="1066800"/>
            <a:ext cx="5105400" cy="5120989"/>
          </a:xfrm>
          <a:prstGeom prst="rect">
            <a:avLst/>
          </a:prstGeo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 of Midway</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38200"/>
          </a:xfrm>
        </p:spPr>
        <p:txBody>
          <a:bodyPr/>
          <a:lstStyle/>
          <a:p>
            <a:r>
              <a:rPr lang="en-US" dirty="0" smtClean="0"/>
              <a:t>Battle of Midway</a:t>
            </a:r>
            <a:endParaRPr lang="en-US" dirty="0"/>
          </a:p>
        </p:txBody>
      </p:sp>
      <p:pic>
        <p:nvPicPr>
          <p:cNvPr id="4" name="Content Placeholder 3" descr="pacifictheater1942_midway.jpg"/>
          <p:cNvPicPr>
            <a:picLocks noGrp="1" noChangeAspect="1"/>
          </p:cNvPicPr>
          <p:nvPr>
            <p:ph idx="1"/>
          </p:nvPr>
        </p:nvPicPr>
        <p:blipFill>
          <a:blip r:embed="rId2" cstate="print"/>
          <a:stretch>
            <a:fillRect/>
          </a:stretch>
        </p:blipFill>
        <p:spPr>
          <a:xfrm>
            <a:off x="1076325" y="1420019"/>
            <a:ext cx="6991350" cy="5105400"/>
          </a:xfr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229600" cy="1066800"/>
          </a:xfrm>
        </p:spPr>
        <p:txBody>
          <a:bodyPr/>
          <a:lstStyle/>
          <a:p>
            <a:r>
              <a:rPr lang="en-US" dirty="0" smtClean="0"/>
              <a:t>Battle of Midway</a:t>
            </a:r>
            <a:endParaRPr lang="en-US" dirty="0"/>
          </a:p>
        </p:txBody>
      </p:sp>
      <p:sp>
        <p:nvSpPr>
          <p:cNvPr id="3" name="Content Placeholder 2"/>
          <p:cNvSpPr>
            <a:spLocks noGrp="1"/>
          </p:cNvSpPr>
          <p:nvPr>
            <p:ph idx="1"/>
          </p:nvPr>
        </p:nvSpPr>
        <p:spPr>
          <a:xfrm>
            <a:off x="457200" y="1828800"/>
            <a:ext cx="8229600" cy="4745736"/>
          </a:xfrm>
        </p:spPr>
        <p:txBody>
          <a:bodyPr/>
          <a:lstStyle/>
          <a:p>
            <a:r>
              <a:rPr lang="en-US" dirty="0" smtClean="0"/>
              <a:t>In the first carrier battle of the war, the Battle of the Coral Sea, the U.S. stops the Japanese advance on Australia in May.</a:t>
            </a:r>
          </a:p>
          <a:p>
            <a:r>
              <a:rPr lang="en-US" dirty="0" smtClean="0"/>
              <a:t>Admiral Yamamoto planned another surprise attack: this time for Midway.</a:t>
            </a:r>
          </a:p>
          <a:p>
            <a:r>
              <a:rPr lang="en-US" dirty="0" smtClean="0"/>
              <a:t>He believed that if the Japanese could take Midway, they would have the Pacific in an “impenetrable fortress.”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lstStyle/>
          <a:p>
            <a:r>
              <a:rPr lang="en-US" dirty="0" smtClean="0"/>
              <a:t>Battle of Midway</a:t>
            </a:r>
            <a:endParaRPr lang="en-US" dirty="0"/>
          </a:p>
        </p:txBody>
      </p:sp>
      <p:sp>
        <p:nvSpPr>
          <p:cNvPr id="3" name="Content Placeholder 2"/>
          <p:cNvSpPr>
            <a:spLocks noGrp="1"/>
          </p:cNvSpPr>
          <p:nvPr>
            <p:ph idx="1"/>
          </p:nvPr>
        </p:nvSpPr>
        <p:spPr>
          <a:xfrm>
            <a:off x="457200" y="1752600"/>
            <a:ext cx="8229600" cy="4821936"/>
          </a:xfrm>
        </p:spPr>
        <p:txBody>
          <a:bodyPr/>
          <a:lstStyle/>
          <a:p>
            <a:r>
              <a:rPr lang="en-US" dirty="0" smtClean="0"/>
              <a:t>In May, the Navy intercepted Japanese communications confirming Japanese fleet movement toward Midway.</a:t>
            </a:r>
          </a:p>
          <a:p>
            <a:r>
              <a:rPr lang="en-US" dirty="0" smtClean="0"/>
              <a:t>U.S. Admiral Nimitz prepared countermeasures, with an estimated date for the attack of June 4.</a:t>
            </a:r>
          </a:p>
          <a:p>
            <a:r>
              <a:rPr lang="en-US" dirty="0" smtClean="0"/>
              <a:t>U.S. B-17s launched from Midway attacked the Japanese fleet on June 3, but inflicted little damage.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lstStyle/>
          <a:p>
            <a:r>
              <a:rPr lang="en-US" dirty="0" smtClean="0"/>
              <a:t>Outcome of the Battle of Midway</a:t>
            </a:r>
            <a:endParaRPr lang="en-US" dirty="0"/>
          </a:p>
        </p:txBody>
      </p:sp>
      <p:sp>
        <p:nvSpPr>
          <p:cNvPr id="3" name="Content Placeholder 2"/>
          <p:cNvSpPr>
            <a:spLocks noGrp="1"/>
          </p:cNvSpPr>
          <p:nvPr>
            <p:ph idx="1"/>
          </p:nvPr>
        </p:nvSpPr>
        <p:spPr>
          <a:xfrm>
            <a:off x="457200" y="1600200"/>
            <a:ext cx="8229600" cy="4974336"/>
          </a:xfrm>
        </p:spPr>
        <p:txBody>
          <a:bodyPr>
            <a:normAutofit fontScale="92500" lnSpcReduction="10000"/>
          </a:bodyPr>
          <a:lstStyle/>
          <a:p>
            <a:r>
              <a:rPr lang="en-US" dirty="0" smtClean="0"/>
              <a:t>The U.S. Navy inflicted a smashing defeat on the Japanese Navy. </a:t>
            </a:r>
          </a:p>
          <a:p>
            <a:r>
              <a:rPr lang="en-US" dirty="0" smtClean="0"/>
              <a:t>The Japanese lost the four large carriers that had attacked Pearl Harbor, while the Americans only lost one carrier. </a:t>
            </a:r>
          </a:p>
          <a:p>
            <a:r>
              <a:rPr lang="en-US" dirty="0" smtClean="0"/>
              <a:t>More importantly, the Japanese lost over one hundred trained pilots, who could not be replaced. </a:t>
            </a:r>
          </a:p>
          <a:p>
            <a:r>
              <a:rPr lang="en-US" dirty="0" smtClean="0"/>
              <a:t>The Japanese offensive in the Pacific was derailed. </a:t>
            </a:r>
          </a:p>
          <a:p>
            <a:r>
              <a:rPr lang="en-US" dirty="0" smtClean="0"/>
              <a:t>The balance of sea power in the Pacific shifted from the Japan to an equity between America and Japan. </a:t>
            </a:r>
          </a:p>
          <a:p>
            <a:r>
              <a:rPr lang="en-US" dirty="0" smtClean="0">
                <a:solidFill>
                  <a:srgbClr val="FF0000"/>
                </a:solidFill>
              </a:rPr>
              <a:t>Soon after the Battle of Midway the U.S. and their allies would take the offensive in the Pacific.</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533400"/>
            <a:ext cx="4114800" cy="76200"/>
          </a:xfrm>
        </p:spPr>
        <p:txBody>
          <a:bodyPr>
            <a:normAutofit fontScale="90000"/>
          </a:bodyPr>
          <a:lstStyle/>
          <a:p>
            <a:endParaRPr lang="en-US" dirty="0"/>
          </a:p>
        </p:txBody>
      </p:sp>
      <p:pic>
        <p:nvPicPr>
          <p:cNvPr id="4" name="Content Placeholder 3" descr="Midway USS Yorktown.jpg"/>
          <p:cNvPicPr>
            <a:picLocks noGrp="1" noChangeAspect="1"/>
          </p:cNvPicPr>
          <p:nvPr>
            <p:ph idx="1"/>
          </p:nvPr>
        </p:nvPicPr>
        <p:blipFill>
          <a:blip r:embed="rId2" cstate="print"/>
          <a:stretch>
            <a:fillRect/>
          </a:stretch>
        </p:blipFill>
        <p:spPr>
          <a:xfrm>
            <a:off x="1977361" y="990600"/>
            <a:ext cx="6059328" cy="5583238"/>
          </a:xfrm>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Source for Midway info:</a:t>
            </a:r>
          </a:p>
          <a:p>
            <a:r>
              <a:rPr lang="en-US" dirty="0" smtClean="0">
                <a:hlinkClick r:id="rId2"/>
              </a:rPr>
              <a:t>http://www.history.navy.mil/faqs/faq81-1.htm</a:t>
            </a:r>
            <a:endParaRPr lang="en-US" dirty="0" smtClean="0"/>
          </a:p>
          <a:p>
            <a:endParaRPr 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Home Front</a:t>
            </a:r>
            <a:endParaRPr lang="en-US"/>
          </a:p>
        </p:txBody>
      </p:sp>
      <p:sp>
        <p:nvSpPr>
          <p:cNvPr id="5" name="Text Placeholder 4"/>
          <p:cNvSpPr>
            <a:spLocks noGrp="1"/>
          </p:cNvSpPr>
          <p:nvPr>
            <p:ph type="body" idx="1"/>
          </p:nvPr>
        </p:nvSpPr>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of a loaf of bread</a:t>
            </a:r>
            <a:endParaRPr lang="en-US" dirty="0"/>
          </a:p>
        </p:txBody>
      </p:sp>
      <p:graphicFrame>
        <p:nvGraphicFramePr>
          <p:cNvPr id="4" name="Content Placeholder 3"/>
          <p:cNvGraphicFramePr>
            <a:graphicFrameLocks noGrp="1"/>
          </p:cNvGraphicFramePr>
          <p:nvPr>
            <p:ph idx="1"/>
          </p:nvPr>
        </p:nvGraphicFramePr>
        <p:xfrm>
          <a:off x="457200" y="2249488"/>
          <a:ext cx="8229600" cy="14833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t>Date</a:t>
                      </a:r>
                      <a:endParaRPr lang="en-US" dirty="0"/>
                    </a:p>
                  </a:txBody>
                  <a:tcPr/>
                </a:tc>
                <a:tc>
                  <a:txBody>
                    <a:bodyPr/>
                    <a:lstStyle/>
                    <a:p>
                      <a:r>
                        <a:rPr lang="en-US" dirty="0" smtClean="0"/>
                        <a:t>Cost in German</a:t>
                      </a:r>
                      <a:r>
                        <a:rPr lang="en-US" baseline="0" dirty="0" smtClean="0"/>
                        <a:t> Marks</a:t>
                      </a:r>
                      <a:endParaRPr lang="en-US" dirty="0"/>
                    </a:p>
                  </a:txBody>
                  <a:tcPr/>
                </a:tc>
              </a:tr>
              <a:tr h="370840">
                <a:tc>
                  <a:txBody>
                    <a:bodyPr/>
                    <a:lstStyle/>
                    <a:p>
                      <a:r>
                        <a:rPr lang="en-US" dirty="0" smtClean="0"/>
                        <a:t>1922</a:t>
                      </a:r>
                      <a:endParaRPr lang="en-US" dirty="0"/>
                    </a:p>
                  </a:txBody>
                  <a:tcPr/>
                </a:tc>
                <a:tc>
                  <a:txBody>
                    <a:bodyPr/>
                    <a:lstStyle/>
                    <a:p>
                      <a:r>
                        <a:rPr lang="en-US" dirty="0" smtClean="0"/>
                        <a:t>165</a:t>
                      </a:r>
                      <a:endParaRPr lang="en-US" dirty="0"/>
                    </a:p>
                  </a:txBody>
                  <a:tcPr/>
                </a:tc>
              </a:tr>
              <a:tr h="370840">
                <a:tc>
                  <a:txBody>
                    <a:bodyPr/>
                    <a:lstStyle/>
                    <a:p>
                      <a:r>
                        <a:rPr lang="en-US" dirty="0" smtClean="0"/>
                        <a:t>September 1923</a:t>
                      </a:r>
                      <a:endParaRPr lang="en-US" dirty="0"/>
                    </a:p>
                  </a:txBody>
                  <a:tcPr/>
                </a:tc>
                <a:tc>
                  <a:txBody>
                    <a:bodyPr/>
                    <a:lstStyle/>
                    <a:p>
                      <a:r>
                        <a:rPr lang="en-US" dirty="0" smtClean="0"/>
                        <a:t>1,500,000</a:t>
                      </a:r>
                      <a:endParaRPr lang="en-US" dirty="0"/>
                    </a:p>
                  </a:txBody>
                  <a:tcPr/>
                </a:tc>
              </a:tr>
              <a:tr h="370840">
                <a:tc>
                  <a:txBody>
                    <a:bodyPr/>
                    <a:lstStyle/>
                    <a:p>
                      <a:r>
                        <a:rPr lang="en-US" dirty="0" smtClean="0"/>
                        <a:t>November 1923</a:t>
                      </a:r>
                      <a:endParaRPr lang="en-US" dirty="0"/>
                    </a:p>
                  </a:txBody>
                  <a:tcPr/>
                </a:tc>
                <a:tc>
                  <a:txBody>
                    <a:bodyPr/>
                    <a:lstStyle/>
                    <a:p>
                      <a:r>
                        <a:rPr lang="en-US" dirty="0" smtClean="0"/>
                        <a:t>200,000,000,000</a:t>
                      </a:r>
                      <a:endParaRPr lang="en-US" dirty="0"/>
                    </a:p>
                  </a:txBody>
                  <a:tcPr/>
                </a:tc>
              </a:tr>
            </a:tbl>
          </a:graphicData>
        </a:graphic>
      </p:graphicFrame>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Production</a:t>
            </a:r>
            <a:endParaRPr lang="en-US" dirty="0"/>
          </a:p>
        </p:txBody>
      </p:sp>
      <p:sp>
        <p:nvSpPr>
          <p:cNvPr id="5" name="Content Placeholder 4"/>
          <p:cNvSpPr>
            <a:spLocks noGrp="1"/>
          </p:cNvSpPr>
          <p:nvPr>
            <p:ph idx="1"/>
          </p:nvPr>
        </p:nvSpPr>
        <p:spPr/>
        <p:txBody>
          <a:bodyPr/>
          <a:lstStyle/>
          <a:p>
            <a:r>
              <a:rPr lang="en-US" dirty="0" smtClean="0"/>
              <a:t>U.S. production capability would be a crucial factor in bringing victory over the Axis.</a:t>
            </a:r>
            <a:endParaRPr 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(Almost) March on Washington 1941</a:t>
            </a:r>
            <a:endParaRPr lang="en-US" dirty="0"/>
          </a:p>
        </p:txBody>
      </p:sp>
      <p:sp>
        <p:nvSpPr>
          <p:cNvPr id="3" name="Content Placeholder 2"/>
          <p:cNvSpPr>
            <a:spLocks noGrp="1"/>
          </p:cNvSpPr>
          <p:nvPr>
            <p:ph idx="1"/>
          </p:nvPr>
        </p:nvSpPr>
        <p:spPr/>
        <p:txBody>
          <a:bodyPr>
            <a:normAutofit fontScale="92500"/>
          </a:bodyPr>
          <a:lstStyle/>
          <a:p>
            <a:r>
              <a:rPr lang="en-US" dirty="0" smtClean="0"/>
              <a:t>Summer 1941, production is high, demand for labor</a:t>
            </a:r>
          </a:p>
          <a:p>
            <a:r>
              <a:rPr lang="en-US" dirty="0" smtClean="0"/>
              <a:t>A. Philip Randolph organized workers in the Pullman company. </a:t>
            </a:r>
          </a:p>
          <a:p>
            <a:r>
              <a:rPr lang="en-US" dirty="0" smtClean="0"/>
              <a:t>Planned a March on Washington demanding integration of the military and non-discrimination of workers in government contracts.</a:t>
            </a:r>
          </a:p>
          <a:p>
            <a:r>
              <a:rPr lang="en-US" dirty="0" smtClean="0"/>
              <a:t>Did not integrate the military but FDR agreed that government contractors could not discriminate against blacks.</a:t>
            </a:r>
            <a:endParaRPr 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Tuskegee Airmen </a:t>
            </a:r>
            <a:endParaRPr lang="en-US" dirty="0"/>
          </a:p>
        </p:txBody>
      </p:sp>
      <p:sp>
        <p:nvSpPr>
          <p:cNvPr id="3" name="Content Placeholder 2"/>
          <p:cNvSpPr>
            <a:spLocks noGrp="1"/>
          </p:cNvSpPr>
          <p:nvPr>
            <p:ph idx="1"/>
          </p:nvPr>
        </p:nvSpPr>
        <p:spPr/>
        <p:txBody>
          <a:bodyPr/>
          <a:lstStyle/>
          <a:p>
            <a:r>
              <a:rPr lang="en-US" dirty="0" smtClean="0">
                <a:hlinkClick r:id="rId2"/>
              </a:rPr>
              <a:t>http://www.tuskegeeairmennationalmuseum.org/</a:t>
            </a: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Women needed, too!</a:t>
            </a:r>
            <a:endParaRPr lang="en-US" dirty="0"/>
          </a:p>
        </p:txBody>
      </p:sp>
      <p:sp>
        <p:nvSpPr>
          <p:cNvPr id="3" name="Content Placeholder 2"/>
          <p:cNvSpPr>
            <a:spLocks noGrp="1"/>
          </p:cNvSpPr>
          <p:nvPr>
            <p:ph idx="1"/>
          </p:nvPr>
        </p:nvSpPr>
        <p:spPr/>
        <p:txBody>
          <a:bodyPr/>
          <a:lstStyle/>
          <a:p>
            <a:r>
              <a:rPr lang="en-US" dirty="0" smtClean="0">
                <a:hlinkClick r:id="rId2"/>
              </a:rPr>
              <a:t>http://www.slideshare.net/matt/women-at-war-wwii</a:t>
            </a:r>
            <a:endParaRPr lang="en-US" dirty="0" smtClean="0"/>
          </a:p>
          <a:p>
            <a:pPr>
              <a:buNone/>
            </a:pPr>
            <a:endParaRPr lang="en-US" dirty="0"/>
          </a:p>
        </p:txBody>
      </p:sp>
      <p:pic>
        <p:nvPicPr>
          <p:cNvPr id="4" name="Picture 3" descr="Women_aluminum_shells_wwii.jpg"/>
          <p:cNvPicPr>
            <a:picLocks noChangeAspect="1"/>
          </p:cNvPicPr>
          <p:nvPr/>
        </p:nvPicPr>
        <p:blipFill>
          <a:blip r:embed="rId3" cstate="print"/>
          <a:stretch>
            <a:fillRect/>
          </a:stretch>
        </p:blipFill>
        <p:spPr>
          <a:xfrm>
            <a:off x="352999" y="394348"/>
            <a:ext cx="7648001" cy="6215925"/>
          </a:xfrm>
          <a:prstGeom prst="rect">
            <a:avLst/>
          </a:prstGeom>
        </p:spPr>
      </p:pic>
      <p:pic>
        <p:nvPicPr>
          <p:cNvPr id="5" name="Picture 4" descr="dothejobheleftbehind.jpg"/>
          <p:cNvPicPr>
            <a:picLocks noChangeAspect="1"/>
          </p:cNvPicPr>
          <p:nvPr/>
        </p:nvPicPr>
        <p:blipFill>
          <a:blip r:embed="rId4" cstate="print"/>
          <a:stretch>
            <a:fillRect/>
          </a:stretch>
        </p:blipFill>
        <p:spPr>
          <a:xfrm>
            <a:off x="2357701" y="0"/>
            <a:ext cx="4428598" cy="6858000"/>
          </a:xfrm>
          <a:prstGeom prst="rect">
            <a:avLst/>
          </a:prstGeom>
        </p:spPr>
      </p:pic>
      <p:pic>
        <p:nvPicPr>
          <p:cNvPr id="6" name="Picture 5" descr="women workers wwii.jpg"/>
          <p:cNvPicPr>
            <a:picLocks noChangeAspect="1"/>
          </p:cNvPicPr>
          <p:nvPr/>
        </p:nvPicPr>
        <p:blipFill>
          <a:blip r:embed="rId5" cstate="print"/>
          <a:stretch>
            <a:fillRect/>
          </a:stretch>
        </p:blipFill>
        <p:spPr>
          <a:xfrm>
            <a:off x="3886200" y="0"/>
            <a:ext cx="428752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 Powers Act 1941</a:t>
            </a:r>
            <a:endParaRPr lang="en-US" dirty="0"/>
          </a:p>
        </p:txBody>
      </p:sp>
      <p:sp>
        <p:nvSpPr>
          <p:cNvPr id="3" name="Content Placeholder 2"/>
          <p:cNvSpPr>
            <a:spLocks noGrp="1"/>
          </p:cNvSpPr>
          <p:nvPr>
            <p:ph idx="1"/>
          </p:nvPr>
        </p:nvSpPr>
        <p:spPr/>
        <p:txBody>
          <a:bodyPr/>
          <a:lstStyle/>
          <a:p>
            <a:r>
              <a:rPr lang="en-US" dirty="0" smtClean="0"/>
              <a:t>President given broad powers over the economy.</a:t>
            </a:r>
          </a:p>
          <a:p>
            <a:r>
              <a:rPr lang="en-US" dirty="0" smtClean="0"/>
              <a:t>Established the War Production Board (WPB)</a:t>
            </a:r>
          </a:p>
          <a:p>
            <a:pPr lvl="1"/>
            <a:r>
              <a:rPr lang="en-US" dirty="0" smtClean="0"/>
              <a:t>Halted building construction</a:t>
            </a:r>
          </a:p>
          <a:p>
            <a:pPr lvl="1"/>
            <a:r>
              <a:rPr lang="en-US" dirty="0" smtClean="0"/>
              <a:t>Halted production of consumer goods</a:t>
            </a:r>
          </a:p>
          <a:p>
            <a:pPr lvl="1"/>
            <a:r>
              <a:rPr lang="en-US" dirty="0" smtClean="0"/>
              <a:t>Ordered massive industrial conversion from civilian to military production</a:t>
            </a:r>
            <a:endParaRPr lang="en-US"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1066800"/>
          </a:xfrm>
        </p:spPr>
        <p:txBody>
          <a:bodyPr/>
          <a:lstStyle/>
          <a:p>
            <a:r>
              <a:rPr lang="en-US" dirty="0" smtClean="0"/>
              <a:t>Conserving &amp; Rationing</a:t>
            </a:r>
            <a:endParaRPr lang="en-US" dirty="0"/>
          </a:p>
        </p:txBody>
      </p:sp>
      <p:sp>
        <p:nvSpPr>
          <p:cNvPr id="3" name="Content Placeholder 2"/>
          <p:cNvSpPr>
            <a:spLocks noGrp="1"/>
          </p:cNvSpPr>
          <p:nvPr>
            <p:ph idx="1"/>
          </p:nvPr>
        </p:nvSpPr>
        <p:spPr>
          <a:xfrm>
            <a:off x="457200" y="1676400"/>
            <a:ext cx="8229600" cy="4898136"/>
          </a:xfrm>
        </p:spPr>
        <p:txBody>
          <a:bodyPr/>
          <a:lstStyle/>
          <a:p>
            <a:r>
              <a:rPr lang="en-US" dirty="0" smtClean="0"/>
              <a:t>Office of Price Administration</a:t>
            </a:r>
          </a:p>
          <a:p>
            <a:pPr lvl="1"/>
            <a:r>
              <a:rPr lang="en-US" dirty="0" smtClean="0"/>
              <a:t>Food</a:t>
            </a:r>
          </a:p>
          <a:p>
            <a:pPr lvl="1"/>
            <a:r>
              <a:rPr lang="en-US" dirty="0" smtClean="0"/>
              <a:t>Gasoline</a:t>
            </a:r>
          </a:p>
          <a:p>
            <a:pPr lvl="1"/>
            <a:r>
              <a:rPr lang="en-US" dirty="0" smtClean="0"/>
              <a:t>Rubber</a:t>
            </a:r>
            <a:endParaRPr 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Ration cards</a:t>
            </a:r>
            <a:endParaRPr lang="en-US" dirty="0"/>
          </a:p>
        </p:txBody>
      </p:sp>
      <p:pic>
        <p:nvPicPr>
          <p:cNvPr id="1026" name="Picture 2" descr="D:\Data\Clip Art\Ration1.jpg"/>
          <p:cNvPicPr>
            <a:picLocks noGrp="1" noChangeAspect="1" noChangeArrowheads="1"/>
          </p:cNvPicPr>
          <p:nvPr>
            <p:ph idx="1"/>
          </p:nvPr>
        </p:nvPicPr>
        <p:blipFill>
          <a:blip r:embed="rId2" cstate="print"/>
          <a:srcRect/>
          <a:stretch>
            <a:fillRect/>
          </a:stretch>
        </p:blipFill>
        <p:spPr bwMode="auto">
          <a:xfrm>
            <a:off x="1524000" y="2057400"/>
            <a:ext cx="5715000" cy="4114800"/>
          </a:xfrm>
          <a:prstGeom prst="rect">
            <a:avLst/>
          </a:prstGeom>
          <a:noFill/>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14400"/>
          </a:xfrm>
        </p:spPr>
        <p:txBody>
          <a:bodyPr>
            <a:normAutofit/>
          </a:bodyPr>
          <a:lstStyle/>
          <a:p>
            <a:r>
              <a:rPr lang="en-US" dirty="0" smtClean="0"/>
              <a:t>Victory Gardens</a:t>
            </a:r>
            <a:endParaRPr lang="en-US" dirty="0"/>
          </a:p>
        </p:txBody>
      </p:sp>
      <p:pic>
        <p:nvPicPr>
          <p:cNvPr id="2050" name="Picture 2" descr="D:\Data\Clip Art\Ration12.jpg"/>
          <p:cNvPicPr>
            <a:picLocks noGrp="1" noChangeAspect="1" noChangeArrowheads="1"/>
          </p:cNvPicPr>
          <p:nvPr>
            <p:ph idx="1"/>
          </p:nvPr>
        </p:nvPicPr>
        <p:blipFill>
          <a:blip r:embed="rId2" cstate="print"/>
          <a:srcRect/>
          <a:stretch>
            <a:fillRect/>
          </a:stretch>
        </p:blipFill>
        <p:spPr bwMode="auto">
          <a:xfrm>
            <a:off x="4495800" y="1143000"/>
            <a:ext cx="3857675" cy="4906963"/>
          </a:xfrm>
          <a:prstGeom prst="rect">
            <a:avLst/>
          </a:prstGeom>
          <a:noFill/>
        </p:spPr>
      </p:pic>
      <p:pic>
        <p:nvPicPr>
          <p:cNvPr id="6" name="Picture 5" descr="ration7.jpg"/>
          <p:cNvPicPr>
            <a:picLocks noChangeAspect="1"/>
          </p:cNvPicPr>
          <p:nvPr/>
        </p:nvPicPr>
        <p:blipFill>
          <a:blip r:embed="rId3" cstate="print"/>
          <a:stretch>
            <a:fillRect/>
          </a:stretch>
        </p:blipFill>
        <p:spPr>
          <a:xfrm>
            <a:off x="838200" y="1676400"/>
            <a:ext cx="3175000" cy="4521200"/>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229600" cy="838200"/>
          </a:xfrm>
        </p:spPr>
        <p:txBody>
          <a:bodyPr/>
          <a:lstStyle/>
          <a:p>
            <a:r>
              <a:rPr lang="en-US" dirty="0" smtClean="0"/>
              <a:t>Recycling</a:t>
            </a:r>
            <a:endParaRPr lang="en-US" dirty="0"/>
          </a:p>
        </p:txBody>
      </p:sp>
      <p:pic>
        <p:nvPicPr>
          <p:cNvPr id="4" name="Content Placeholder 3" descr="scrap1.jpg"/>
          <p:cNvPicPr>
            <a:picLocks noGrp="1" noChangeAspect="1"/>
          </p:cNvPicPr>
          <p:nvPr>
            <p:ph idx="1"/>
          </p:nvPr>
        </p:nvPicPr>
        <p:blipFill>
          <a:blip r:embed="rId2" cstate="print"/>
          <a:stretch>
            <a:fillRect/>
          </a:stretch>
        </p:blipFill>
        <p:spPr>
          <a:xfrm>
            <a:off x="5029200" y="990600"/>
            <a:ext cx="3334791" cy="4882134"/>
          </a:xfrm>
          <a:prstGeom prst="rect">
            <a:avLst/>
          </a:prstGeom>
        </p:spPr>
      </p:pic>
      <p:pic>
        <p:nvPicPr>
          <p:cNvPr id="5" name="Picture 4" descr="scrap4.jpg"/>
          <p:cNvPicPr>
            <a:picLocks noChangeAspect="1"/>
          </p:cNvPicPr>
          <p:nvPr/>
        </p:nvPicPr>
        <p:blipFill>
          <a:blip r:embed="rId3" cstate="print"/>
          <a:stretch>
            <a:fillRect/>
          </a:stretch>
        </p:blipFill>
        <p:spPr>
          <a:xfrm>
            <a:off x="914400" y="1524000"/>
            <a:ext cx="3175000" cy="4572000"/>
          </a:xfrm>
          <a:prstGeom prst="rect">
            <a:avLst/>
          </a:prstGeom>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229600" cy="1066800"/>
          </a:xfrm>
        </p:spPr>
        <p:txBody>
          <a:bodyPr/>
          <a:lstStyle/>
          <a:p>
            <a:r>
              <a:rPr lang="en-US" dirty="0" smtClean="0"/>
              <a:t>Women at Work</a:t>
            </a:r>
            <a:endParaRPr lang="en-US" dirty="0"/>
          </a:p>
        </p:txBody>
      </p:sp>
      <p:sp>
        <p:nvSpPr>
          <p:cNvPr id="4" name="Content Placeholder 3"/>
          <p:cNvSpPr>
            <a:spLocks noGrp="1"/>
          </p:cNvSpPr>
          <p:nvPr>
            <p:ph sz="half" idx="1"/>
          </p:nvPr>
        </p:nvSpPr>
        <p:spPr>
          <a:xfrm>
            <a:off x="457200" y="1295400"/>
            <a:ext cx="4038600" cy="5479987"/>
          </a:xfrm>
        </p:spPr>
        <p:txBody>
          <a:bodyPr/>
          <a:lstStyle/>
          <a:p>
            <a:r>
              <a:rPr lang="en-US" dirty="0" smtClean="0"/>
              <a:t>The men went to war.</a:t>
            </a:r>
            <a:endParaRPr lang="en-US" dirty="0"/>
          </a:p>
        </p:txBody>
      </p:sp>
      <p:sp>
        <p:nvSpPr>
          <p:cNvPr id="5" name="Content Placeholder 4"/>
          <p:cNvSpPr>
            <a:spLocks noGrp="1"/>
          </p:cNvSpPr>
          <p:nvPr>
            <p:ph sz="half" idx="2"/>
          </p:nvPr>
        </p:nvSpPr>
        <p:spPr>
          <a:xfrm>
            <a:off x="4648200" y="914400"/>
            <a:ext cx="4038600" cy="5029200"/>
          </a:xfrm>
        </p:spPr>
        <p:txBody>
          <a:bodyPr/>
          <a:lstStyle/>
          <a:p>
            <a:r>
              <a:rPr lang="en-US" dirty="0" smtClean="0"/>
              <a:t>The women went to work.</a:t>
            </a:r>
            <a:endParaRPr lang="en-US" dirty="0"/>
          </a:p>
        </p:txBody>
      </p:sp>
      <p:pic>
        <p:nvPicPr>
          <p:cNvPr id="3074" name="Picture 2" descr="D:\Data\Clip Art\Rosie4.jpg"/>
          <p:cNvPicPr>
            <a:picLocks noChangeAspect="1" noChangeArrowheads="1"/>
          </p:cNvPicPr>
          <p:nvPr/>
        </p:nvPicPr>
        <p:blipFill>
          <a:blip r:embed="rId2" cstate="print"/>
          <a:srcRect/>
          <a:stretch>
            <a:fillRect/>
          </a:stretch>
        </p:blipFill>
        <p:spPr bwMode="auto">
          <a:xfrm>
            <a:off x="5105399" y="1447800"/>
            <a:ext cx="3542835" cy="4648200"/>
          </a:xfrm>
          <a:prstGeom prst="rect">
            <a:avLst/>
          </a:prstGeom>
          <a:noFill/>
        </p:spPr>
      </p:pic>
      <p:pic>
        <p:nvPicPr>
          <p:cNvPr id="3075" name="Picture 3" descr="D:\Data\Clip Art\forms.jpg"/>
          <p:cNvPicPr>
            <a:picLocks noChangeAspect="1" noChangeArrowheads="1"/>
          </p:cNvPicPr>
          <p:nvPr/>
        </p:nvPicPr>
        <p:blipFill>
          <a:blip r:embed="rId3" cstate="print"/>
          <a:srcRect/>
          <a:stretch>
            <a:fillRect/>
          </a:stretch>
        </p:blipFill>
        <p:spPr bwMode="auto">
          <a:xfrm>
            <a:off x="533400" y="1752600"/>
            <a:ext cx="3429000" cy="45720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lstStyle/>
          <a:p>
            <a:r>
              <a:rPr lang="en-US" dirty="0" smtClean="0"/>
              <a:t>Effects of Hyperinflation</a:t>
            </a:r>
            <a:endParaRPr lang="en-US" dirty="0"/>
          </a:p>
        </p:txBody>
      </p:sp>
      <p:sp>
        <p:nvSpPr>
          <p:cNvPr id="3" name="Content Placeholder 2"/>
          <p:cNvSpPr>
            <a:spLocks noGrp="1"/>
          </p:cNvSpPr>
          <p:nvPr>
            <p:ph idx="1"/>
          </p:nvPr>
        </p:nvSpPr>
        <p:spPr>
          <a:xfrm>
            <a:off x="457200" y="1524000"/>
            <a:ext cx="8229600" cy="5050536"/>
          </a:xfrm>
        </p:spPr>
        <p:txBody>
          <a:bodyPr>
            <a:normAutofit fontScale="47500" lnSpcReduction="20000"/>
          </a:bodyPr>
          <a:lstStyle/>
          <a:p>
            <a:pPr>
              <a:buNone/>
            </a:pPr>
            <a:r>
              <a:rPr lang="en-US" dirty="0" smtClean="0"/>
              <a:t/>
            </a:r>
            <a:br>
              <a:rPr lang="en-US" dirty="0" smtClean="0"/>
            </a:br>
            <a:r>
              <a:rPr lang="en-US" sz="4200" dirty="0" smtClean="0"/>
              <a:t>People had to shop with wheel barrows full of money.</a:t>
            </a:r>
          </a:p>
          <a:p>
            <a:pPr>
              <a:buNone/>
            </a:pPr>
            <a:r>
              <a:rPr lang="en-US" sz="4200" dirty="0" smtClean="0"/>
              <a:t/>
            </a:r>
            <a:br>
              <a:rPr lang="en-US" sz="4200" dirty="0" smtClean="0"/>
            </a:br>
            <a:r>
              <a:rPr lang="en-US" sz="4200" dirty="0" smtClean="0"/>
              <a:t>Bartering became common </a:t>
            </a:r>
          </a:p>
          <a:p>
            <a:pPr>
              <a:buNone/>
            </a:pPr>
            <a:r>
              <a:rPr lang="en-US" sz="4200" dirty="0" smtClean="0"/>
              <a:t/>
            </a:r>
            <a:br>
              <a:rPr lang="en-US" sz="4200" dirty="0" smtClean="0"/>
            </a:br>
            <a:r>
              <a:rPr lang="en-US" sz="4200" dirty="0" smtClean="0"/>
              <a:t/>
            </a:r>
            <a:br>
              <a:rPr lang="en-US" sz="4200" dirty="0" smtClean="0"/>
            </a:br>
            <a:r>
              <a:rPr lang="en-US" sz="4200" dirty="0" smtClean="0"/>
              <a:t>Restaurants did not print menus as by the time food arrived…the price had gone up!</a:t>
            </a:r>
          </a:p>
          <a:p>
            <a:pPr>
              <a:buNone/>
            </a:pPr>
            <a:r>
              <a:rPr lang="en-US" sz="4200" dirty="0" smtClean="0"/>
              <a:t/>
            </a:r>
            <a:br>
              <a:rPr lang="en-US" sz="4200" dirty="0" smtClean="0"/>
            </a:br>
            <a:r>
              <a:rPr lang="en-US" sz="4200" dirty="0" smtClean="0"/>
              <a:t>People burned their furniture to get some heat.</a:t>
            </a:r>
          </a:p>
          <a:p>
            <a:pPr>
              <a:buNone/>
            </a:pPr>
            <a:r>
              <a:rPr lang="en-US" sz="4200" dirty="0" smtClean="0"/>
              <a:t/>
            </a:r>
            <a:br>
              <a:rPr lang="en-US" sz="4200" dirty="0" smtClean="0"/>
            </a:br>
            <a:r>
              <a:rPr lang="en-US" sz="4200" dirty="0" smtClean="0"/>
              <a:t>Most of the very rich were land owners and could produce food on their own estates.</a:t>
            </a:r>
          </a:p>
          <a:p>
            <a:pPr>
              <a:buNone/>
            </a:pPr>
            <a:r>
              <a:rPr lang="en-US" sz="4200" dirty="0" smtClean="0"/>
              <a:t/>
            </a:r>
            <a:br>
              <a:rPr lang="en-US" sz="4200" dirty="0" smtClean="0"/>
            </a:br>
            <a:r>
              <a:rPr lang="en-US" sz="4200" dirty="0" smtClean="0"/>
              <a:t>The middle class suffered severely as well. Their hard earned savings disappeared overnight. Many middle class families had to sell family heirlooms to survive. Many of those middle class would later turn </a:t>
            </a:r>
            <a:r>
              <a:rPr lang="en-US" sz="4200" dirty="0" smtClean="0">
                <a:hlinkClick r:id="rId2"/>
              </a:rPr>
              <a:t>Hitler</a:t>
            </a:r>
            <a:r>
              <a:rPr lang="en-US" sz="4200" dirty="0" smtClean="0"/>
              <a:t> and the Nazi Party. </a:t>
            </a:r>
            <a:endParaRPr lang="en-US" sz="4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Data\Clip Art\rosie10.jpg"/>
          <p:cNvPicPr>
            <a:picLocks noChangeAspect="1" noChangeArrowheads="1"/>
          </p:cNvPicPr>
          <p:nvPr/>
        </p:nvPicPr>
        <p:blipFill>
          <a:blip r:embed="rId2" cstate="print"/>
          <a:srcRect/>
          <a:stretch>
            <a:fillRect/>
          </a:stretch>
        </p:blipFill>
        <p:spPr bwMode="auto">
          <a:xfrm>
            <a:off x="838200" y="1295400"/>
            <a:ext cx="3175000" cy="4381500"/>
          </a:xfrm>
          <a:prstGeom prst="rect">
            <a:avLst/>
          </a:prstGeom>
          <a:noFill/>
        </p:spPr>
      </p:pic>
      <p:pic>
        <p:nvPicPr>
          <p:cNvPr id="4099" name="Picture 3" descr="D:\Data\Clip Art\rosie9.jpg"/>
          <p:cNvPicPr>
            <a:picLocks noChangeAspect="1" noChangeArrowheads="1"/>
          </p:cNvPicPr>
          <p:nvPr/>
        </p:nvPicPr>
        <p:blipFill>
          <a:blip r:embed="rId3" cstate="print"/>
          <a:srcRect/>
          <a:stretch>
            <a:fillRect/>
          </a:stretch>
        </p:blipFill>
        <p:spPr bwMode="auto">
          <a:xfrm>
            <a:off x="4495800" y="1295400"/>
            <a:ext cx="3175000" cy="4368800"/>
          </a:xfrm>
          <a:prstGeom prst="rect">
            <a:avLst/>
          </a:prstGeom>
          <a:noFill/>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066800"/>
          </a:xfrm>
        </p:spPr>
        <p:txBody>
          <a:bodyPr>
            <a:normAutofit fontScale="90000"/>
          </a:bodyPr>
          <a:lstStyle/>
          <a:p>
            <a:r>
              <a:rPr lang="en-US" dirty="0" smtClean="0"/>
              <a:t>Every family had a personal interest.</a:t>
            </a:r>
            <a:endParaRPr lang="en-US" dirty="0"/>
          </a:p>
        </p:txBody>
      </p:sp>
      <p:pic>
        <p:nvPicPr>
          <p:cNvPr id="5" name="Content Placeholder 4" descr="service blue-star-banner.jpg"/>
          <p:cNvPicPr>
            <a:picLocks noGrp="1" noChangeAspect="1"/>
          </p:cNvPicPr>
          <p:nvPr>
            <p:ph sz="half" idx="1"/>
          </p:nvPr>
        </p:nvPicPr>
        <p:blipFill>
          <a:blip r:embed="rId2" cstate="print"/>
          <a:stretch>
            <a:fillRect/>
          </a:stretch>
        </p:blipFill>
        <p:spPr>
          <a:xfrm>
            <a:off x="533400" y="2133600"/>
            <a:ext cx="4038600" cy="4213242"/>
          </a:xfrm>
        </p:spPr>
      </p:pic>
      <p:pic>
        <p:nvPicPr>
          <p:cNvPr id="6" name="Content Placeholder 5" descr="Gold Star Flag sm.jpg"/>
          <p:cNvPicPr>
            <a:picLocks noGrp="1" noChangeAspect="1"/>
          </p:cNvPicPr>
          <p:nvPr>
            <p:ph sz="half" idx="2"/>
          </p:nvPr>
        </p:nvPicPr>
        <p:blipFill>
          <a:blip r:embed="rId3" cstate="print"/>
          <a:stretch>
            <a:fillRect/>
          </a:stretch>
        </p:blipFill>
        <p:spPr>
          <a:xfrm>
            <a:off x="5181600" y="1981200"/>
            <a:ext cx="2991445" cy="4525962"/>
          </a:xfrm>
        </p:spPr>
      </p:pic>
      <p:sp>
        <p:nvSpPr>
          <p:cNvPr id="7" name="TextBox 6"/>
          <p:cNvSpPr txBox="1"/>
          <p:nvPr/>
        </p:nvSpPr>
        <p:spPr>
          <a:xfrm>
            <a:off x="762000" y="1676400"/>
            <a:ext cx="1927131" cy="369332"/>
          </a:xfrm>
          <a:prstGeom prst="rect">
            <a:avLst/>
          </a:prstGeom>
          <a:noFill/>
        </p:spPr>
        <p:txBody>
          <a:bodyPr wrap="none" rtlCol="0">
            <a:spAutoFit/>
          </a:bodyPr>
          <a:lstStyle/>
          <a:p>
            <a:r>
              <a:rPr lang="en-US" dirty="0" smtClean="0"/>
              <a:t>Blue Star Banner</a:t>
            </a:r>
            <a:endParaRPr lang="en-US" dirty="0"/>
          </a:p>
        </p:txBody>
      </p:sp>
      <p:sp>
        <p:nvSpPr>
          <p:cNvPr id="8" name="TextBox 7"/>
          <p:cNvSpPr txBox="1"/>
          <p:nvPr/>
        </p:nvSpPr>
        <p:spPr>
          <a:xfrm>
            <a:off x="5562600" y="1524000"/>
            <a:ext cx="1955985" cy="369332"/>
          </a:xfrm>
          <a:prstGeom prst="rect">
            <a:avLst/>
          </a:prstGeom>
          <a:noFill/>
        </p:spPr>
        <p:txBody>
          <a:bodyPr wrap="none" rtlCol="0">
            <a:spAutoFit/>
          </a:bodyPr>
          <a:lstStyle/>
          <a:p>
            <a:r>
              <a:rPr lang="en-US" dirty="0" smtClean="0"/>
              <a:t>Gold Star Banner</a:t>
            </a:r>
            <a:endParaRPr lang="en-US"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Internment Camps</a:t>
            </a:r>
            <a:endParaRPr lang="en-US" dirty="0"/>
          </a:p>
        </p:txBody>
      </p:sp>
      <p:pic>
        <p:nvPicPr>
          <p:cNvPr id="6" name="Content Placeholder 5" descr="Racism against Japanese.jpg"/>
          <p:cNvPicPr>
            <a:picLocks noGrp="1" noChangeAspect="1"/>
          </p:cNvPicPr>
          <p:nvPr>
            <p:ph sz="half" idx="1"/>
          </p:nvPr>
        </p:nvPicPr>
        <p:blipFill>
          <a:blip r:embed="rId2" cstate="print"/>
          <a:stretch>
            <a:fillRect/>
          </a:stretch>
        </p:blipFill>
        <p:spPr>
          <a:xfrm>
            <a:off x="533400" y="2286000"/>
            <a:ext cx="4038600" cy="3122110"/>
          </a:xfrm>
        </p:spPr>
      </p:pic>
      <p:pic>
        <p:nvPicPr>
          <p:cNvPr id="7" name="Content Placeholder 6" descr="Japanese Internment Camp. Aftermath.jpg"/>
          <p:cNvPicPr>
            <a:picLocks noGrp="1" noChangeAspect="1"/>
          </p:cNvPicPr>
          <p:nvPr>
            <p:ph sz="half" idx="2"/>
          </p:nvPr>
        </p:nvPicPr>
        <p:blipFill>
          <a:blip r:embed="rId3" cstate="print"/>
          <a:stretch>
            <a:fillRect/>
          </a:stretch>
        </p:blipFill>
        <p:spPr>
          <a:xfrm>
            <a:off x="4648200" y="2925075"/>
            <a:ext cx="4038600" cy="3174788"/>
          </a:xfr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Internment Camps</a:t>
            </a:r>
            <a:endParaRPr lang="en-US" dirty="0"/>
          </a:p>
        </p:txBody>
      </p:sp>
      <p:pic>
        <p:nvPicPr>
          <p:cNvPr id="5" name="Content Placeholder 4" descr="japanese internment camp buildings.gif"/>
          <p:cNvPicPr>
            <a:picLocks noGrp="1" noChangeAspect="1"/>
          </p:cNvPicPr>
          <p:nvPr>
            <p:ph sz="half" idx="1"/>
          </p:nvPr>
        </p:nvPicPr>
        <p:blipFill>
          <a:blip r:embed="rId2" cstate="print"/>
          <a:stretch>
            <a:fillRect/>
          </a:stretch>
        </p:blipFill>
        <p:spPr>
          <a:xfrm>
            <a:off x="381000" y="2514600"/>
            <a:ext cx="4038600" cy="3249047"/>
          </a:xfrm>
        </p:spPr>
      </p:pic>
      <p:pic>
        <p:nvPicPr>
          <p:cNvPr id="6" name="Content Placeholder 5" descr="japanese children internment.jpg"/>
          <p:cNvPicPr>
            <a:picLocks noGrp="1" noChangeAspect="1"/>
          </p:cNvPicPr>
          <p:nvPr>
            <p:ph sz="half" idx="2"/>
          </p:nvPr>
        </p:nvPicPr>
        <p:blipFill>
          <a:blip r:embed="rId3" cstate="print"/>
          <a:stretch>
            <a:fillRect/>
          </a:stretch>
        </p:blipFill>
        <p:spPr>
          <a:xfrm>
            <a:off x="5029200" y="2438400"/>
            <a:ext cx="3744916" cy="2945606"/>
          </a:xfrm>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1066800"/>
          </a:xfrm>
        </p:spPr>
        <p:txBody>
          <a:bodyPr/>
          <a:lstStyle/>
          <a:p>
            <a:r>
              <a:rPr lang="en-US" dirty="0" smtClean="0"/>
              <a:t>Debt &amp; Taxes</a:t>
            </a:r>
            <a:endParaRPr lang="en-US" dirty="0"/>
          </a:p>
        </p:txBody>
      </p:sp>
      <p:sp>
        <p:nvSpPr>
          <p:cNvPr id="3" name="Content Placeholder 2"/>
          <p:cNvSpPr>
            <a:spLocks noGrp="1"/>
          </p:cNvSpPr>
          <p:nvPr>
            <p:ph idx="1"/>
          </p:nvPr>
        </p:nvSpPr>
        <p:spPr>
          <a:xfrm>
            <a:off x="457200" y="1600200"/>
            <a:ext cx="8229600" cy="4974336"/>
          </a:xfrm>
        </p:spPr>
        <p:txBody>
          <a:bodyPr>
            <a:normAutofit/>
          </a:bodyPr>
          <a:lstStyle/>
          <a:p>
            <a:r>
              <a:rPr lang="en-US" sz="3600" dirty="0" smtClean="0"/>
              <a:t>Paying for the war = Long term effects</a:t>
            </a:r>
          </a:p>
          <a:p>
            <a:r>
              <a:rPr lang="en-US" sz="3600" dirty="0" smtClean="0"/>
              <a:t>War bill = $300,000,000,000+</a:t>
            </a:r>
          </a:p>
          <a:p>
            <a:r>
              <a:rPr lang="en-US" sz="3600" dirty="0" smtClean="0"/>
              <a:t>President Roosevelt – raise taxes</a:t>
            </a:r>
          </a:p>
          <a:p>
            <a:r>
              <a:rPr lang="en-US" sz="3600" dirty="0" smtClean="0"/>
              <a:t>Congress – borrow</a:t>
            </a:r>
          </a:p>
          <a:p>
            <a:r>
              <a:rPr lang="en-US" sz="3600" dirty="0" smtClean="0"/>
              <a:t>New way to tax – payroll deductions</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7" name="Content Placeholder 6" descr="debt-and-gdp-wwii.png"/>
          <p:cNvPicPr>
            <a:picLocks noGrp="1" noChangeAspect="1"/>
          </p:cNvPicPr>
          <p:nvPr>
            <p:ph idx="1"/>
          </p:nvPr>
        </p:nvPicPr>
        <p:blipFill>
          <a:blip r:embed="rId2" cstate="print"/>
          <a:stretch>
            <a:fillRect/>
          </a:stretch>
        </p:blipFill>
        <p:spPr>
          <a:xfrm>
            <a:off x="1676400" y="990600"/>
            <a:ext cx="7298265" cy="4297710"/>
          </a:xfr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Fight for Fortress Europe</a:t>
            </a:r>
            <a:endParaRPr lang="en-US" dirty="0"/>
          </a:p>
        </p:txBody>
      </p:sp>
      <p:sp>
        <p:nvSpPr>
          <p:cNvPr id="7" name="Text Placeholder 6"/>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Bombing of Germany</a:t>
            </a:r>
            <a:endParaRPr lang="en-US" dirty="0"/>
          </a:p>
        </p:txBody>
      </p:sp>
      <p:sp>
        <p:nvSpPr>
          <p:cNvPr id="3" name="Content Placeholder 2"/>
          <p:cNvSpPr>
            <a:spLocks noGrp="1"/>
          </p:cNvSpPr>
          <p:nvPr>
            <p:ph idx="1"/>
          </p:nvPr>
        </p:nvSpPr>
        <p:spPr/>
        <p:txBody>
          <a:bodyPr/>
          <a:lstStyle/>
          <a:p>
            <a:r>
              <a:rPr lang="en-US" dirty="0" smtClean="0">
                <a:hlinkClick r:id="rId2"/>
              </a:rPr>
              <a:t>http://video.pbs.org/video/1405744809/</a:t>
            </a:r>
            <a:endParaRPr lang="en-US" dirty="0" smtClean="0"/>
          </a:p>
          <a:p>
            <a:endParaRPr lang="en-US" dirty="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Source: </a:t>
            </a:r>
            <a:endParaRPr lang="en-US" dirty="0"/>
          </a:p>
        </p:txBody>
      </p:sp>
      <p:sp>
        <p:nvSpPr>
          <p:cNvPr id="3" name="Content Placeholder 2"/>
          <p:cNvSpPr>
            <a:spLocks noGrp="1"/>
          </p:cNvSpPr>
          <p:nvPr>
            <p:ph idx="1"/>
          </p:nvPr>
        </p:nvSpPr>
        <p:spPr/>
        <p:txBody>
          <a:bodyPr/>
          <a:lstStyle/>
          <a:p>
            <a:r>
              <a:rPr lang="en-US" dirty="0" smtClean="0"/>
              <a:t>Government Film: Memphis Belle</a:t>
            </a:r>
          </a:p>
          <a:p>
            <a:r>
              <a:rPr lang="en-US" dirty="0" smtClean="0"/>
              <a:t>B-17 Flying Fortress</a:t>
            </a:r>
          </a:p>
          <a:p>
            <a:r>
              <a:rPr lang="en-US" dirty="0" smtClean="0">
                <a:hlinkClick r:id="rId2"/>
              </a:rPr>
              <a:t>http://www.pbs.org/wgbh/americanexperience/features/bonus-video/bombing-memphis-belle/</a:t>
            </a:r>
            <a:endParaRPr lang="en-US" dirty="0" smtClean="0"/>
          </a:p>
          <a:p>
            <a:r>
              <a:rPr lang="en-US" dirty="0" err="1" smtClean="0"/>
              <a:t>Appx</a:t>
            </a:r>
            <a:r>
              <a:rPr lang="en-US" dirty="0" smtClean="0"/>
              <a:t>. 10 minutes</a:t>
            </a:r>
            <a:endParaRPr lang="en-US"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War in the Pacific</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762000"/>
          </a:xfrm>
        </p:spPr>
        <p:txBody>
          <a:bodyPr/>
          <a:lstStyle/>
          <a:p>
            <a:r>
              <a:rPr lang="en-US" dirty="0" smtClean="0"/>
              <a:t>Disaster</a:t>
            </a:r>
            <a:endParaRPr lang="en-US" dirty="0"/>
          </a:p>
        </p:txBody>
      </p:sp>
      <p:sp>
        <p:nvSpPr>
          <p:cNvPr id="3" name="Content Placeholder 2"/>
          <p:cNvSpPr>
            <a:spLocks noGrp="1"/>
          </p:cNvSpPr>
          <p:nvPr>
            <p:ph idx="1"/>
          </p:nvPr>
        </p:nvSpPr>
        <p:spPr>
          <a:xfrm>
            <a:off x="457200" y="1752600"/>
            <a:ext cx="8229600" cy="4821936"/>
          </a:xfrm>
        </p:spPr>
        <p:txBody>
          <a:bodyPr/>
          <a:lstStyle/>
          <a:p>
            <a:r>
              <a:rPr lang="en-US" dirty="0" smtClean="0"/>
              <a:t>The German economy was on shaky foundations because it was based on huge loans from the United States.</a:t>
            </a:r>
          </a:p>
          <a:p>
            <a:r>
              <a:rPr lang="en-US" dirty="0" smtClean="0"/>
              <a:t>1929 Stock market crash caused U.S. banks to call in its short-term loans to Germany.</a:t>
            </a:r>
          </a:p>
          <a:p>
            <a:r>
              <a:rPr lang="en-US" dirty="0" smtClean="0"/>
              <a:t>They couldn’t pay, nor could they export goods for sale so they could pay.</a:t>
            </a:r>
          </a:p>
          <a:p>
            <a:r>
              <a:rPr lang="en-US" dirty="0" smtClean="0"/>
              <a:t>Economy collapsed.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Pacific Theater of Operations (PTO)</a:t>
            </a:r>
            <a:endParaRPr lang="en-US" dirty="0"/>
          </a:p>
        </p:txBody>
      </p:sp>
      <p:sp>
        <p:nvSpPr>
          <p:cNvPr id="3" name="Content Placeholder 2"/>
          <p:cNvSpPr>
            <a:spLocks noGrp="1"/>
          </p:cNvSpPr>
          <p:nvPr>
            <p:ph idx="1"/>
          </p:nvPr>
        </p:nvSpPr>
        <p:spPr/>
        <p:txBody>
          <a:bodyPr/>
          <a:lstStyle/>
          <a:p>
            <a:r>
              <a:rPr lang="en-US" dirty="0" smtClean="0"/>
              <a:t>Douglas MacArthur, Army-moving from New Guinea</a:t>
            </a:r>
          </a:p>
          <a:p>
            <a:r>
              <a:rPr lang="en-US" dirty="0" smtClean="0"/>
              <a:t>Admiral Chester Nimitz, Navy- moving across Central Pacific</a:t>
            </a:r>
          </a:p>
          <a:p>
            <a:r>
              <a:rPr lang="en-US" dirty="0" smtClean="0"/>
              <a:t>Converge to reclaim the Philippines and move on to assault Japan.</a:t>
            </a:r>
          </a:p>
          <a:p>
            <a:endParaRPr lang="en-US" dirty="0" smtClean="0"/>
          </a:p>
          <a:p>
            <a:endParaRPr 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1066800"/>
            <a:ext cx="4267200" cy="76200"/>
          </a:xfrm>
        </p:spPr>
        <p:txBody>
          <a:bodyPr>
            <a:normAutofit fontScale="90000"/>
          </a:bodyPr>
          <a:lstStyle/>
          <a:p>
            <a:endParaRPr lang="en-US" dirty="0"/>
          </a:p>
        </p:txBody>
      </p:sp>
      <p:pic>
        <p:nvPicPr>
          <p:cNvPr id="5" name="Content Placeholder 4" descr="Douglas Macarthur.jpg"/>
          <p:cNvPicPr>
            <a:picLocks noGrp="1" noChangeAspect="1"/>
          </p:cNvPicPr>
          <p:nvPr>
            <p:ph sz="half" idx="1"/>
          </p:nvPr>
        </p:nvPicPr>
        <p:blipFill>
          <a:blip r:embed="rId2" cstate="print"/>
          <a:stretch>
            <a:fillRect/>
          </a:stretch>
        </p:blipFill>
        <p:spPr>
          <a:xfrm>
            <a:off x="381000" y="533400"/>
            <a:ext cx="4038600" cy="4482846"/>
          </a:xfrm>
        </p:spPr>
      </p:pic>
      <p:pic>
        <p:nvPicPr>
          <p:cNvPr id="6" name="Content Placeholder 5" descr="chester nimitz.jpg"/>
          <p:cNvPicPr>
            <a:picLocks noGrp="1" noChangeAspect="1"/>
          </p:cNvPicPr>
          <p:nvPr>
            <p:ph sz="half" idx="2"/>
          </p:nvPr>
        </p:nvPicPr>
        <p:blipFill>
          <a:blip r:embed="rId3" cstate="print"/>
          <a:stretch>
            <a:fillRect/>
          </a:stretch>
        </p:blipFill>
        <p:spPr>
          <a:xfrm>
            <a:off x="4724400" y="1676400"/>
            <a:ext cx="4001240" cy="4888214"/>
          </a:xfrm>
        </p:spPr>
      </p:pic>
      <p:sp>
        <p:nvSpPr>
          <p:cNvPr id="7" name="TextBox 6"/>
          <p:cNvSpPr txBox="1"/>
          <p:nvPr/>
        </p:nvSpPr>
        <p:spPr>
          <a:xfrm>
            <a:off x="685800" y="5257800"/>
            <a:ext cx="3060453" cy="369332"/>
          </a:xfrm>
          <a:prstGeom prst="rect">
            <a:avLst/>
          </a:prstGeom>
          <a:noFill/>
        </p:spPr>
        <p:txBody>
          <a:bodyPr wrap="none" rtlCol="0">
            <a:spAutoFit/>
          </a:bodyPr>
          <a:lstStyle/>
          <a:p>
            <a:r>
              <a:rPr lang="en-US" dirty="0" smtClean="0"/>
              <a:t>General Douglas MacArthur</a:t>
            </a:r>
            <a:endParaRPr lang="en-US" dirty="0"/>
          </a:p>
        </p:txBody>
      </p:sp>
      <p:sp>
        <p:nvSpPr>
          <p:cNvPr id="8" name="TextBox 7"/>
          <p:cNvSpPr txBox="1"/>
          <p:nvPr/>
        </p:nvSpPr>
        <p:spPr>
          <a:xfrm>
            <a:off x="5334000" y="1295400"/>
            <a:ext cx="2611612" cy="369332"/>
          </a:xfrm>
          <a:prstGeom prst="rect">
            <a:avLst/>
          </a:prstGeom>
          <a:noFill/>
        </p:spPr>
        <p:txBody>
          <a:bodyPr wrap="none" rtlCol="0">
            <a:spAutoFit/>
          </a:bodyPr>
          <a:lstStyle/>
          <a:p>
            <a:r>
              <a:rPr lang="en-US" dirty="0" smtClean="0"/>
              <a:t>Admiral Chester Nimitz</a:t>
            </a:r>
            <a:endParaRPr 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Guadalcanal</a:t>
            </a:r>
          </a:p>
          <a:p>
            <a:r>
              <a:rPr lang="en-US" dirty="0" smtClean="0"/>
              <a:t>Marianas</a:t>
            </a:r>
          </a:p>
          <a:p>
            <a:r>
              <a:rPr lang="en-US" dirty="0" smtClean="0"/>
              <a:t>Philippines – MacArthur returns as promised.</a:t>
            </a:r>
          </a:p>
          <a:p>
            <a:r>
              <a:rPr lang="en-US" dirty="0" smtClean="0"/>
              <a:t>Iwo Jima</a:t>
            </a:r>
          </a:p>
          <a:p>
            <a:r>
              <a:rPr lang="en-US" dirty="0" smtClean="0"/>
              <a:t>Okinawa – Bloodiest single campaign in the Pacific</a:t>
            </a:r>
            <a:endParaRPr 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TO map.gif"/>
          <p:cNvPicPr>
            <a:picLocks noChangeAspect="1"/>
          </p:cNvPicPr>
          <p:nvPr/>
        </p:nvPicPr>
        <p:blipFill>
          <a:blip r:embed="rId2" cstate="print"/>
          <a:stretch>
            <a:fillRect/>
          </a:stretch>
        </p:blipFill>
        <p:spPr>
          <a:xfrm>
            <a:off x="1057835" y="685800"/>
            <a:ext cx="7028329" cy="5486400"/>
          </a:xfrm>
          <a:prstGeom prst="rect">
            <a:avLst/>
          </a:prstGeom>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Yalta</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838200"/>
            <a:ext cx="8229600" cy="5736336"/>
          </a:xfrm>
        </p:spPr>
        <p:txBody>
          <a:bodyPr/>
          <a:lstStyle/>
          <a:p>
            <a:r>
              <a:rPr lang="en-US" dirty="0" smtClean="0"/>
              <a:t>Meeting of the Big Three in February 1945 at USSR’s Black Sea resort, Yalta.</a:t>
            </a:r>
          </a:p>
          <a:p>
            <a:r>
              <a:rPr lang="en-US" dirty="0" smtClean="0"/>
              <a:t>Laid plans for post-war Europe.</a:t>
            </a:r>
          </a:p>
          <a:p>
            <a:endParaRPr lang="en-US" dirty="0"/>
          </a:p>
        </p:txBody>
      </p:sp>
      <p:pic>
        <p:nvPicPr>
          <p:cNvPr id="4" name="Picture 3" descr="Yalta map.jpg"/>
          <p:cNvPicPr>
            <a:picLocks noChangeAspect="1"/>
          </p:cNvPicPr>
          <p:nvPr/>
        </p:nvPicPr>
        <p:blipFill>
          <a:blip r:embed="rId2" cstate="print"/>
          <a:stretch>
            <a:fillRect/>
          </a:stretch>
        </p:blipFill>
        <p:spPr>
          <a:xfrm>
            <a:off x="1600200" y="2286000"/>
            <a:ext cx="5715000" cy="4245814"/>
          </a:xfrm>
          <a:prstGeom prst="rect">
            <a:avLst/>
          </a:prstGeom>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Roosevelt’s Two Misconceptions</a:t>
            </a:r>
            <a:endParaRPr lang="en-US" dirty="0"/>
          </a:p>
        </p:txBody>
      </p:sp>
      <p:sp>
        <p:nvSpPr>
          <p:cNvPr id="3" name="Content Placeholder 2"/>
          <p:cNvSpPr>
            <a:spLocks noGrp="1"/>
          </p:cNvSpPr>
          <p:nvPr>
            <p:ph sz="half" idx="1"/>
          </p:nvPr>
        </p:nvSpPr>
        <p:spPr/>
        <p:txBody>
          <a:bodyPr/>
          <a:lstStyle/>
          <a:p>
            <a:r>
              <a:rPr lang="en-US" dirty="0" smtClean="0"/>
              <a:t>1. If the U.S. joined an international organization for peace, then the world would be secure.</a:t>
            </a:r>
          </a:p>
          <a:p>
            <a:r>
              <a:rPr lang="en-US" dirty="0" smtClean="0"/>
              <a:t>2. He thought he could trust Stalin.</a:t>
            </a:r>
          </a:p>
          <a:p>
            <a:pPr lvl="1"/>
            <a:r>
              <a:rPr lang="en-US" dirty="0" smtClean="0"/>
              <a:t>Democratic elections in liberated European nations</a:t>
            </a:r>
          </a:p>
          <a:p>
            <a:pPr lvl="1"/>
            <a:r>
              <a:rPr lang="en-US" dirty="0" smtClean="0"/>
              <a:t>USSR was destroying democracy in Eastern Europe</a:t>
            </a:r>
          </a:p>
          <a:p>
            <a:pPr lvl="1"/>
            <a:r>
              <a:rPr lang="en-US" dirty="0" smtClean="0"/>
              <a:t>Stalin had agreed to join the effort against Japan when Germany was beaten.</a:t>
            </a:r>
            <a:endParaRPr lang="en-US" dirty="0"/>
          </a:p>
        </p:txBody>
      </p:sp>
      <p:pic>
        <p:nvPicPr>
          <p:cNvPr id="5" name="Content Placeholder 4" descr="big_three_yalta.jpg"/>
          <p:cNvPicPr>
            <a:picLocks noGrp="1" noChangeAspect="1"/>
          </p:cNvPicPr>
          <p:nvPr>
            <p:ph sz="half" idx="2"/>
          </p:nvPr>
        </p:nvPicPr>
        <p:blipFill>
          <a:blip r:embed="rId2" cstate="print"/>
          <a:stretch>
            <a:fillRect/>
          </a:stretch>
        </p:blipFill>
        <p:spPr>
          <a:xfrm>
            <a:off x="4648200" y="2819400"/>
            <a:ext cx="4038600" cy="2645607"/>
          </a:xfrm>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6" name="Content Placeholder 5"/>
          <p:cNvSpPr>
            <a:spLocks noGrp="1"/>
          </p:cNvSpPr>
          <p:nvPr>
            <p:ph sz="half" idx="1"/>
          </p:nvPr>
        </p:nvSpPr>
        <p:spPr/>
        <p:txBody>
          <a:bodyPr>
            <a:normAutofit/>
          </a:bodyPr>
          <a:lstStyle/>
          <a:p>
            <a:r>
              <a:rPr lang="en-US" sz="3200" dirty="0" smtClean="0"/>
              <a:t>Roosevelt dies 8 weeks later on April 12, 1945.</a:t>
            </a:r>
          </a:p>
          <a:p>
            <a:pPr>
              <a:buNone/>
            </a:pPr>
            <a:endParaRPr lang="en-US" sz="3200" dirty="0" smtClean="0"/>
          </a:p>
          <a:p>
            <a:r>
              <a:rPr lang="en-US" sz="3200" dirty="0" smtClean="0"/>
              <a:t>Vice President Harry S Truman becomes president.</a:t>
            </a:r>
            <a:endParaRPr lang="en-US" sz="3200" dirty="0"/>
          </a:p>
        </p:txBody>
      </p:sp>
      <p:pic>
        <p:nvPicPr>
          <p:cNvPr id="9" name="Content Placeholder 8" descr="harry-truman-picture.jpg"/>
          <p:cNvPicPr>
            <a:picLocks noGrp="1" noChangeAspect="1"/>
          </p:cNvPicPr>
          <p:nvPr>
            <p:ph sz="half" idx="2"/>
          </p:nvPr>
        </p:nvPicPr>
        <p:blipFill>
          <a:blip r:embed="rId2" cstate="print"/>
          <a:stretch>
            <a:fillRect/>
          </a:stretch>
        </p:blipFill>
        <p:spPr>
          <a:xfrm>
            <a:off x="4648200" y="1295400"/>
            <a:ext cx="4038600" cy="4146407"/>
          </a:xfrm>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Victory in Europe</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7162800" cy="152400"/>
          </a:xfrm>
        </p:spPr>
        <p:txBody>
          <a:bodyPr>
            <a:normAutofit fontScale="90000"/>
          </a:bodyPr>
          <a:lstStyle/>
          <a:p>
            <a:endParaRPr lang="en-US" dirty="0"/>
          </a:p>
        </p:txBody>
      </p:sp>
      <p:sp>
        <p:nvSpPr>
          <p:cNvPr id="3" name="Content Placeholder 2"/>
          <p:cNvSpPr>
            <a:spLocks noGrp="1"/>
          </p:cNvSpPr>
          <p:nvPr>
            <p:ph idx="1"/>
          </p:nvPr>
        </p:nvSpPr>
        <p:spPr>
          <a:xfrm>
            <a:off x="457200" y="457200"/>
            <a:ext cx="8229600" cy="6117336"/>
          </a:xfrm>
        </p:spPr>
        <p:txBody>
          <a:bodyPr/>
          <a:lstStyle/>
          <a:p>
            <a:r>
              <a:rPr lang="en-US" dirty="0" smtClean="0"/>
              <a:t>April 30, 1945 – Hitler commits suicide by cyanide.</a:t>
            </a:r>
          </a:p>
          <a:p>
            <a:r>
              <a:rPr lang="en-US" dirty="0" smtClean="0"/>
              <a:t>May 7-8, 1945- Nazis surrender on both fronts</a:t>
            </a:r>
          </a:p>
          <a:p>
            <a:endParaRPr lang="en-US" dirty="0" smtClean="0"/>
          </a:p>
        </p:txBody>
      </p:sp>
      <p:pic>
        <p:nvPicPr>
          <p:cNvPr id="4" name="Picture 3" descr="Nazi surrender.jpeg"/>
          <p:cNvPicPr>
            <a:picLocks noChangeAspect="1"/>
          </p:cNvPicPr>
          <p:nvPr/>
        </p:nvPicPr>
        <p:blipFill>
          <a:blip r:embed="rId2" cstate="print"/>
          <a:stretch>
            <a:fillRect/>
          </a:stretch>
        </p:blipFill>
        <p:spPr>
          <a:xfrm>
            <a:off x="2209800" y="1981200"/>
            <a:ext cx="4889417" cy="47244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Rise of the Nazis</a:t>
            </a:r>
            <a:endParaRPr lang="en-US" dirty="0"/>
          </a:p>
        </p:txBody>
      </p:sp>
      <p:sp>
        <p:nvSpPr>
          <p:cNvPr id="3" name="Content Placeholder 2"/>
          <p:cNvSpPr>
            <a:spLocks noGrp="1"/>
          </p:cNvSpPr>
          <p:nvPr>
            <p:ph idx="1"/>
          </p:nvPr>
        </p:nvSpPr>
        <p:spPr/>
        <p:txBody>
          <a:bodyPr/>
          <a:lstStyle/>
          <a:p>
            <a:r>
              <a:rPr lang="en-US" dirty="0" smtClean="0"/>
              <a:t>http://www.youtube.com/watch?v=a2YEUhHFMHY</a:t>
            </a:r>
            <a:endParaRPr lang="en-US"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229600" cy="914400"/>
          </a:xfrm>
        </p:spPr>
        <p:txBody>
          <a:bodyPr/>
          <a:lstStyle/>
          <a:p>
            <a:r>
              <a:rPr lang="en-US" dirty="0" smtClean="0"/>
              <a:t>Potsdam </a:t>
            </a:r>
            <a:endParaRPr lang="en-US" dirty="0"/>
          </a:p>
        </p:txBody>
      </p:sp>
      <p:pic>
        <p:nvPicPr>
          <p:cNvPr id="5" name="Content Placeholder 4" descr="Potsdam map.gif"/>
          <p:cNvPicPr>
            <a:picLocks noGrp="1" noChangeAspect="1"/>
          </p:cNvPicPr>
          <p:nvPr>
            <p:ph sz="half" idx="1"/>
          </p:nvPr>
        </p:nvPicPr>
        <p:blipFill>
          <a:blip r:embed="rId2" cstate="print"/>
          <a:stretch>
            <a:fillRect/>
          </a:stretch>
        </p:blipFill>
        <p:spPr>
          <a:xfrm>
            <a:off x="381000" y="1600200"/>
            <a:ext cx="4000500" cy="4486275"/>
          </a:xfrm>
        </p:spPr>
      </p:pic>
      <p:sp>
        <p:nvSpPr>
          <p:cNvPr id="4" name="Content Placeholder 3"/>
          <p:cNvSpPr>
            <a:spLocks noGrp="1"/>
          </p:cNvSpPr>
          <p:nvPr>
            <p:ph sz="half" idx="2"/>
          </p:nvPr>
        </p:nvSpPr>
        <p:spPr/>
        <p:txBody>
          <a:bodyPr/>
          <a:lstStyle/>
          <a:p>
            <a:r>
              <a:rPr lang="en-US" dirty="0" smtClean="0"/>
              <a:t>July 1945</a:t>
            </a:r>
          </a:p>
          <a:p>
            <a:r>
              <a:rPr lang="en-US" dirty="0" smtClean="0"/>
              <a:t>The new big three meet at Potsdam to plan the conclusion of the war in the Pacific.</a:t>
            </a:r>
          </a:p>
          <a:p>
            <a:r>
              <a:rPr lang="en-US" dirty="0" smtClean="0"/>
              <a:t>Stalin, Truman, Clement Attlee – Churchill was ousted as PM in Britain.</a:t>
            </a:r>
          </a:p>
          <a:p>
            <a:r>
              <a:rPr lang="en-US" dirty="0" smtClean="0"/>
              <a:t>New kids on the block were naïve.</a:t>
            </a:r>
            <a:endParaRPr lang="en-US"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Stalin had puppet communist governments in the areas he had taken from Germany.</a:t>
            </a:r>
          </a:p>
          <a:p>
            <a:r>
              <a:rPr lang="en-US" dirty="0" smtClean="0"/>
              <a:t>Truman was left telling Stalin to remember his promises.</a:t>
            </a:r>
          </a:p>
          <a:p>
            <a:r>
              <a:rPr lang="en-US" dirty="0" smtClean="0"/>
              <a:t>Stalin: “Whoever occupies a territory imposes his own social system…”</a:t>
            </a:r>
          </a:p>
          <a:p>
            <a:r>
              <a:rPr lang="en-US" dirty="0" smtClean="0"/>
              <a:t>Agreed on demanding Japan’s unconditional surrender.</a:t>
            </a:r>
          </a:p>
          <a:p>
            <a:endParaRPr lang="en-US"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Weapons of Mass Destruction</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Bomb</a:t>
            </a:r>
            <a:endParaRPr lang="en-US" dirty="0"/>
          </a:p>
        </p:txBody>
      </p:sp>
      <p:sp>
        <p:nvSpPr>
          <p:cNvPr id="3" name="Content Placeholder 2"/>
          <p:cNvSpPr>
            <a:spLocks noGrp="1"/>
          </p:cNvSpPr>
          <p:nvPr>
            <p:ph idx="1"/>
          </p:nvPr>
        </p:nvSpPr>
        <p:spPr/>
        <p:txBody>
          <a:bodyPr/>
          <a:lstStyle/>
          <a:p>
            <a:r>
              <a:rPr lang="en-US" dirty="0" smtClean="0"/>
              <a:t>While at Potsdam, Truman received word that the Manhattan Project had been a success.</a:t>
            </a:r>
          </a:p>
          <a:p>
            <a:r>
              <a:rPr lang="en-US" dirty="0" smtClean="0"/>
              <a:t>The United States now held the most powerful weapon ever invented.</a:t>
            </a:r>
          </a:p>
          <a:p>
            <a:r>
              <a:rPr lang="en-US" dirty="0" smtClean="0"/>
              <a:t>Truman gave the Japanese an ultimatum: Surrender or face destruction.</a:t>
            </a:r>
            <a:endParaRPr lang="en-US"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7086600" cy="152400"/>
          </a:xfrm>
        </p:spPr>
        <p:txBody>
          <a:bodyPr>
            <a:normAutofit fontScale="90000"/>
          </a:bodyPr>
          <a:lstStyle/>
          <a:p>
            <a:endParaRPr lang="en-US" dirty="0"/>
          </a:p>
        </p:txBody>
      </p:sp>
      <p:sp>
        <p:nvSpPr>
          <p:cNvPr id="3" name="Content Placeholder 2"/>
          <p:cNvSpPr>
            <a:spLocks noGrp="1"/>
          </p:cNvSpPr>
          <p:nvPr>
            <p:ph sz="half" idx="1"/>
          </p:nvPr>
        </p:nvSpPr>
        <p:spPr>
          <a:xfrm>
            <a:off x="457200" y="1371600"/>
            <a:ext cx="4038600" cy="5403787"/>
          </a:xfrm>
        </p:spPr>
        <p:txBody>
          <a:bodyPr>
            <a:normAutofit/>
          </a:bodyPr>
          <a:lstStyle/>
          <a:p>
            <a:r>
              <a:rPr lang="en-US" sz="3600" dirty="0" smtClean="0"/>
              <a:t>August 6, 1945: Col. Paul </a:t>
            </a:r>
            <a:r>
              <a:rPr lang="en-US" sz="3600" dirty="0" err="1" smtClean="0"/>
              <a:t>Tibbets</a:t>
            </a:r>
            <a:r>
              <a:rPr lang="en-US" sz="3600" dirty="0" smtClean="0"/>
              <a:t> dropped the first bomb on Hiroshima.</a:t>
            </a:r>
          </a:p>
          <a:p>
            <a:r>
              <a:rPr lang="en-US" sz="3600" i="1" dirty="0" smtClean="0"/>
              <a:t>Enola Gay</a:t>
            </a:r>
            <a:endParaRPr lang="en-US" sz="3600" dirty="0" smtClean="0"/>
          </a:p>
          <a:p>
            <a:r>
              <a:rPr lang="en-US" sz="3600" dirty="0" smtClean="0"/>
              <a:t>“Little Boy”</a:t>
            </a:r>
            <a:endParaRPr lang="en-US" sz="3600" dirty="0"/>
          </a:p>
        </p:txBody>
      </p:sp>
      <p:pic>
        <p:nvPicPr>
          <p:cNvPr id="5" name="Content Placeholder 4" descr="Enola Gay Tibbets.jpg"/>
          <p:cNvPicPr>
            <a:picLocks noGrp="1" noChangeAspect="1"/>
          </p:cNvPicPr>
          <p:nvPr>
            <p:ph sz="half" idx="2"/>
          </p:nvPr>
        </p:nvPicPr>
        <p:blipFill>
          <a:blip r:embed="rId2" cstate="print"/>
          <a:stretch>
            <a:fillRect/>
          </a:stretch>
        </p:blipFill>
        <p:spPr>
          <a:xfrm>
            <a:off x="4419600" y="1752600"/>
            <a:ext cx="4523042" cy="3557246"/>
          </a:xfrm>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086600" cy="228600"/>
          </a:xfrm>
        </p:spPr>
        <p:txBody>
          <a:bodyPr>
            <a:normAutofit fontScale="90000"/>
          </a:bodyPr>
          <a:lstStyle/>
          <a:p>
            <a:r>
              <a:rPr lang="en-US" dirty="0" err="1" smtClean="0"/>
              <a:t>i</a:t>
            </a:r>
            <a:endParaRPr lang="en-US" dirty="0"/>
          </a:p>
        </p:txBody>
      </p:sp>
      <p:pic>
        <p:nvPicPr>
          <p:cNvPr id="5" name="Content Placeholder 4" descr="HiroshimaAtomicBomb_02.gif"/>
          <p:cNvPicPr>
            <a:picLocks noGrp="1" noChangeAspect="1"/>
          </p:cNvPicPr>
          <p:nvPr>
            <p:ph sz="half" idx="1"/>
          </p:nvPr>
        </p:nvPicPr>
        <p:blipFill>
          <a:blip r:embed="rId2" cstate="print"/>
          <a:stretch>
            <a:fillRect/>
          </a:stretch>
        </p:blipFill>
        <p:spPr>
          <a:xfrm>
            <a:off x="609600" y="990600"/>
            <a:ext cx="3581400" cy="4891169"/>
          </a:xfrm>
        </p:spPr>
      </p:pic>
      <p:pic>
        <p:nvPicPr>
          <p:cNvPr id="6" name="Content Placeholder 5" descr="hiroshima destruction.jpg"/>
          <p:cNvPicPr>
            <a:picLocks noGrp="1" noChangeAspect="1"/>
          </p:cNvPicPr>
          <p:nvPr>
            <p:ph sz="half" idx="2"/>
          </p:nvPr>
        </p:nvPicPr>
        <p:blipFill>
          <a:blip r:embed="rId3" cstate="print"/>
          <a:stretch>
            <a:fillRect/>
          </a:stretch>
        </p:blipFill>
        <p:spPr>
          <a:xfrm>
            <a:off x="4648200" y="3087944"/>
            <a:ext cx="4038600" cy="2849049"/>
          </a:xfrm>
        </p:spPr>
      </p:pic>
      <p:pic>
        <p:nvPicPr>
          <p:cNvPr id="7" name="Picture 6" descr="hiroshima child.jpg"/>
          <p:cNvPicPr>
            <a:picLocks noChangeAspect="1"/>
          </p:cNvPicPr>
          <p:nvPr/>
        </p:nvPicPr>
        <p:blipFill>
          <a:blip r:embed="rId4" cstate="print"/>
          <a:stretch>
            <a:fillRect/>
          </a:stretch>
        </p:blipFill>
        <p:spPr>
          <a:xfrm>
            <a:off x="5486400" y="838200"/>
            <a:ext cx="2543825" cy="2413000"/>
          </a:xfrm>
          <a:prstGeom prst="rect">
            <a:avLst/>
          </a:prstGeom>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hlinkClick r:id="rId2"/>
              </a:rPr>
              <a:t>http://www.cbsnews.com/video/watch/?id=763659n</a:t>
            </a:r>
            <a:endParaRPr lang="en-US" dirty="0" smtClean="0"/>
          </a:p>
          <a:p>
            <a:pPr>
              <a:buNone/>
            </a:pPr>
            <a:r>
              <a:rPr lang="en-US" smtClean="0"/>
              <a:t>Hiroshima</a:t>
            </a:r>
            <a:endParaRPr lang="en-US"/>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1066800"/>
          </a:xfrm>
        </p:spPr>
        <p:txBody>
          <a:bodyPr/>
          <a:lstStyle/>
          <a:p>
            <a:r>
              <a:rPr lang="en-US" dirty="0" smtClean="0"/>
              <a:t>V-J Day</a:t>
            </a:r>
            <a:endParaRPr lang="en-US" dirty="0"/>
          </a:p>
        </p:txBody>
      </p:sp>
      <p:sp>
        <p:nvSpPr>
          <p:cNvPr id="3" name="Content Placeholder 2"/>
          <p:cNvSpPr>
            <a:spLocks noGrp="1"/>
          </p:cNvSpPr>
          <p:nvPr>
            <p:ph idx="1"/>
          </p:nvPr>
        </p:nvSpPr>
        <p:spPr>
          <a:xfrm>
            <a:off x="457200" y="1676400"/>
            <a:ext cx="8229600" cy="4898136"/>
          </a:xfrm>
        </p:spPr>
        <p:txBody>
          <a:bodyPr/>
          <a:lstStyle/>
          <a:p>
            <a:r>
              <a:rPr lang="en-US" dirty="0" smtClean="0"/>
              <a:t>The Japanese government did not respond.  The cabinet met and had to have a unanimous decision.  Most were in favor, but 3 were opposed to unconditional surrender.</a:t>
            </a:r>
          </a:p>
          <a:p>
            <a:r>
              <a:rPr lang="en-US" dirty="0" smtClean="0"/>
              <a:t>August 9, 1945, the second bomb was dropped on Nagasaki.</a:t>
            </a:r>
          </a:p>
          <a:p>
            <a:r>
              <a:rPr lang="en-US" dirty="0" smtClean="0"/>
              <a:t>The Emperor, stepping out of his role as above politics, asked the government to surrender.</a:t>
            </a:r>
          </a:p>
          <a:p>
            <a:r>
              <a:rPr lang="en-US" dirty="0" smtClean="0"/>
              <a:t>The Japanese surrendered on September 2.</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Postwar Occupation</a:t>
            </a:r>
            <a:endParaRPr lang="en-US" dirty="0"/>
          </a:p>
        </p:txBody>
      </p:sp>
      <p:sp>
        <p:nvSpPr>
          <p:cNvPr id="3" name="Content Placeholder 2"/>
          <p:cNvSpPr>
            <a:spLocks noGrp="1"/>
          </p:cNvSpPr>
          <p:nvPr>
            <p:ph idx="1"/>
          </p:nvPr>
        </p:nvSpPr>
        <p:spPr/>
        <p:txBody>
          <a:bodyPr/>
          <a:lstStyle/>
          <a:p>
            <a:r>
              <a:rPr lang="en-US" dirty="0" smtClean="0"/>
              <a:t>MacArthur was in charge.</a:t>
            </a:r>
          </a:p>
          <a:p>
            <a:r>
              <a:rPr lang="en-US" dirty="0" smtClean="0"/>
              <a:t>Goals of the occupation:</a:t>
            </a:r>
          </a:p>
          <a:p>
            <a:pPr lvl="1"/>
            <a:r>
              <a:rPr lang="en-US" dirty="0" smtClean="0"/>
              <a:t>Prevent Japanese from aggression</a:t>
            </a:r>
          </a:p>
          <a:p>
            <a:pPr lvl="1"/>
            <a:r>
              <a:rPr lang="en-US" dirty="0" smtClean="0"/>
              <a:t>Reform Japan into a democracy</a:t>
            </a:r>
            <a:endParaRPr lang="en-US" dirty="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Postwar Occupation</a:t>
            </a:r>
            <a:endParaRPr lang="en-US" dirty="0"/>
          </a:p>
        </p:txBody>
      </p:sp>
      <p:sp>
        <p:nvSpPr>
          <p:cNvPr id="3" name="Content Placeholder 2"/>
          <p:cNvSpPr>
            <a:spLocks noGrp="1"/>
          </p:cNvSpPr>
          <p:nvPr>
            <p:ph idx="1"/>
          </p:nvPr>
        </p:nvSpPr>
        <p:spPr/>
        <p:txBody>
          <a:bodyPr/>
          <a:lstStyle/>
          <a:p>
            <a:r>
              <a:rPr lang="en-US" dirty="0" smtClean="0"/>
              <a:t>Six-year occupation</a:t>
            </a:r>
          </a:p>
          <a:p>
            <a:r>
              <a:rPr lang="en-US" dirty="0" smtClean="0"/>
              <a:t>Warmongers removed from power</a:t>
            </a:r>
          </a:p>
          <a:p>
            <a:r>
              <a:rPr lang="en-US" dirty="0" smtClean="0"/>
              <a:t>Suffrage granted to women</a:t>
            </a:r>
          </a:p>
          <a:p>
            <a:r>
              <a:rPr lang="en-US" dirty="0" smtClean="0"/>
              <a:t>Government power increase in economic and social policy</a:t>
            </a:r>
          </a:p>
          <a:p>
            <a:r>
              <a:rPr lang="en-US" dirty="0" smtClean="0"/>
              <a:t>Democratic constitution</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the Nazi regime:</a:t>
            </a:r>
            <a:endParaRPr lang="en-US" dirty="0"/>
          </a:p>
        </p:txBody>
      </p:sp>
      <p:sp>
        <p:nvSpPr>
          <p:cNvPr id="3" name="Content Placeholder 2"/>
          <p:cNvSpPr>
            <a:spLocks noGrp="1"/>
          </p:cNvSpPr>
          <p:nvPr>
            <p:ph idx="1"/>
          </p:nvPr>
        </p:nvSpPr>
        <p:spPr/>
        <p:txBody>
          <a:bodyPr/>
          <a:lstStyle/>
          <a:p>
            <a:r>
              <a:rPr lang="en-US" sz="4000" dirty="0" smtClean="0"/>
              <a:t>Police state</a:t>
            </a:r>
          </a:p>
          <a:p>
            <a:r>
              <a:rPr lang="en-US" sz="4000" dirty="0" smtClean="0"/>
              <a:t>Blind nationalism</a:t>
            </a:r>
          </a:p>
          <a:p>
            <a:r>
              <a:rPr lang="en-US" sz="4000" dirty="0" smtClean="0"/>
              <a:t>Anti-Semitism</a:t>
            </a:r>
          </a:p>
          <a:p>
            <a:r>
              <a:rPr lang="en-US" sz="4000" dirty="0" smtClean="0"/>
              <a:t>Totalitarianism</a:t>
            </a:r>
          </a:p>
          <a:p>
            <a:pPr>
              <a:buNone/>
            </a:pPr>
            <a:endParaRPr lang="en-US" dirty="0"/>
          </a:p>
        </p:txBody>
      </p:sp>
      <p:pic>
        <p:nvPicPr>
          <p:cNvPr id="4" name="Picture 3" descr="German symbol.jpg"/>
          <p:cNvPicPr>
            <a:picLocks noChangeAspect="1"/>
          </p:cNvPicPr>
          <p:nvPr/>
        </p:nvPicPr>
        <p:blipFill>
          <a:blip r:embed="rId2" cstate="print"/>
          <a:stretch>
            <a:fillRect/>
          </a:stretch>
        </p:blipFill>
        <p:spPr>
          <a:xfrm>
            <a:off x="5181600" y="3429000"/>
            <a:ext cx="3697488" cy="2468880"/>
          </a:xfrm>
          <a:prstGeom prst="rect">
            <a:avLst/>
          </a:prstGeom>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Ravages of War by the Numbers:</a:t>
            </a:r>
            <a:endParaRPr lang="en-US" dirty="0"/>
          </a:p>
        </p:txBody>
      </p:sp>
      <p:sp>
        <p:nvSpPr>
          <p:cNvPr id="3" name="Content Placeholder 2"/>
          <p:cNvSpPr>
            <a:spLocks noGrp="1"/>
          </p:cNvSpPr>
          <p:nvPr>
            <p:ph idx="1"/>
          </p:nvPr>
        </p:nvSpPr>
        <p:spPr/>
        <p:txBody>
          <a:bodyPr/>
          <a:lstStyle/>
          <a:p>
            <a:r>
              <a:rPr lang="en-US" dirty="0" smtClean="0"/>
              <a:t>50 million dead</a:t>
            </a:r>
          </a:p>
          <a:p>
            <a:r>
              <a:rPr lang="en-US" dirty="0" smtClean="0"/>
              <a:t>Many more millions maimed</a:t>
            </a:r>
          </a:p>
          <a:p>
            <a:r>
              <a:rPr lang="en-US" dirty="0" smtClean="0"/>
              <a:t>292,000 American soldiers, sailors, airmen dead</a:t>
            </a:r>
          </a:p>
          <a:p>
            <a:r>
              <a:rPr lang="en-US" dirty="0" smtClean="0"/>
              <a:t>Tens of thousands of U.S. civilians died in the effort to supply the war effort.</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The Italian Tyrant</a:t>
            </a:r>
            <a:endParaRPr lang="en-US" sz="2800" dirty="0"/>
          </a:p>
        </p:txBody>
      </p:sp>
      <p:sp>
        <p:nvSpPr>
          <p:cNvPr id="5" name="Text Placeholder 4"/>
          <p:cNvSpPr>
            <a:spLocks noGrp="1"/>
          </p:cNvSpPr>
          <p:nvPr>
            <p:ph type="body" idx="2"/>
          </p:nvPr>
        </p:nvSpPr>
        <p:spPr/>
        <p:txBody>
          <a:bodyPr/>
          <a:lstStyle/>
          <a:p>
            <a:r>
              <a:rPr lang="en-US" sz="2800" dirty="0" smtClean="0"/>
              <a:t>Benito Mussolini established fascism as a nationalistic, militaristic, totalitarian government in 1922.</a:t>
            </a:r>
          </a:p>
          <a:p>
            <a:r>
              <a:rPr lang="en-US" sz="2800" dirty="0" smtClean="0"/>
              <a:t>Nickname: Il Duce </a:t>
            </a:r>
          </a:p>
          <a:p>
            <a:endParaRPr lang="en-US" dirty="0"/>
          </a:p>
        </p:txBody>
      </p:sp>
      <p:sp>
        <p:nvSpPr>
          <p:cNvPr id="3" name="Content Placeholder 2"/>
          <p:cNvSpPr>
            <a:spLocks noGrp="1"/>
          </p:cNvSpPr>
          <p:nvPr>
            <p:ph sz="half" idx="1"/>
          </p:nvPr>
        </p:nvSpPr>
        <p:spPr>
          <a:xfrm>
            <a:off x="152400" y="609599"/>
            <a:ext cx="5102352" cy="6018847"/>
          </a:xfrm>
        </p:spPr>
        <p:txBody>
          <a:bodyPr/>
          <a:lstStyle/>
          <a:p>
            <a:pPr>
              <a:buNone/>
            </a:pPr>
            <a:endParaRPr lang="en-US" dirty="0"/>
          </a:p>
        </p:txBody>
      </p:sp>
      <p:pic>
        <p:nvPicPr>
          <p:cNvPr id="4" name="Picture 3" descr="mussolini_stage.jpg"/>
          <p:cNvPicPr>
            <a:picLocks noChangeAspect="1"/>
          </p:cNvPicPr>
          <p:nvPr/>
        </p:nvPicPr>
        <p:blipFill>
          <a:blip r:embed="rId2" cstate="print"/>
          <a:stretch>
            <a:fillRect/>
          </a:stretch>
        </p:blipFill>
        <p:spPr>
          <a:xfrm>
            <a:off x="609600" y="609600"/>
            <a:ext cx="4114800" cy="598516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ussolini_hitler.jpg"/>
          <p:cNvPicPr>
            <a:picLocks noChangeAspect="1"/>
          </p:cNvPicPr>
          <p:nvPr/>
        </p:nvPicPr>
        <p:blipFill>
          <a:blip r:embed="rId2" cstate="print"/>
          <a:stretch>
            <a:fillRect/>
          </a:stretch>
        </p:blipFill>
        <p:spPr>
          <a:xfrm>
            <a:off x="381000" y="526983"/>
            <a:ext cx="8382000" cy="6217963"/>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Japan’s Tyrant</a:t>
            </a:r>
            <a:endParaRPr lang="en-US" sz="3600" dirty="0"/>
          </a:p>
        </p:txBody>
      </p:sp>
      <p:sp>
        <p:nvSpPr>
          <p:cNvPr id="6" name="Text Placeholder 5"/>
          <p:cNvSpPr>
            <a:spLocks noGrp="1"/>
          </p:cNvSpPr>
          <p:nvPr>
            <p:ph type="body" idx="2"/>
          </p:nvPr>
        </p:nvSpPr>
        <p:spPr/>
        <p:txBody>
          <a:bodyPr/>
          <a:lstStyle/>
          <a:p>
            <a:endParaRPr lang="en-US" dirty="0"/>
          </a:p>
        </p:txBody>
      </p:sp>
      <p:sp>
        <p:nvSpPr>
          <p:cNvPr id="5" name="Content Placeholder 4"/>
          <p:cNvSpPr>
            <a:spLocks noGrp="1"/>
          </p:cNvSpPr>
          <p:nvPr>
            <p:ph sz="half" idx="1"/>
          </p:nvPr>
        </p:nvSpPr>
        <p:spPr/>
        <p:txBody>
          <a:bodyPr/>
          <a:lstStyle/>
          <a:p>
            <a:r>
              <a:rPr lang="en-US" dirty="0" smtClean="0"/>
              <a:t>Japan also wanted to expand its territory and trade partners.</a:t>
            </a:r>
          </a:p>
          <a:p>
            <a:r>
              <a:rPr lang="en-US" dirty="0" smtClean="0"/>
              <a:t>European nations had already carved up Asia in to “spheres of influence.”</a:t>
            </a:r>
          </a:p>
          <a:p>
            <a:r>
              <a:rPr lang="en-US" dirty="0" smtClean="0"/>
              <a:t>Japan attacked &amp; subjugated Manchuria in China in 1931. </a:t>
            </a:r>
          </a:p>
          <a:p>
            <a:endParaRPr lang="en-US" dirty="0"/>
          </a:p>
        </p:txBody>
      </p:sp>
      <p:pic>
        <p:nvPicPr>
          <p:cNvPr id="4" name="Picture 3" descr="Manchurian_map.gif"/>
          <p:cNvPicPr>
            <a:picLocks noChangeAspect="1"/>
          </p:cNvPicPr>
          <p:nvPr/>
        </p:nvPicPr>
        <p:blipFill>
          <a:blip r:embed="rId2" cstate="print"/>
          <a:stretch>
            <a:fillRect/>
          </a:stretch>
        </p:blipFill>
        <p:spPr>
          <a:xfrm>
            <a:off x="5562600" y="2590800"/>
            <a:ext cx="3009900" cy="3009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85800"/>
            <a:ext cx="8229600" cy="1143000"/>
          </a:xfrm>
        </p:spPr>
        <p:txBody>
          <a:bodyPr/>
          <a:lstStyle/>
          <a:p>
            <a:r>
              <a:rPr lang="en-US" dirty="0" smtClean="0"/>
              <a:t>Japan’s Tyrant: Hideki </a:t>
            </a:r>
            <a:r>
              <a:rPr lang="en-US" dirty="0" err="1" smtClean="0"/>
              <a:t>Tojo</a:t>
            </a:r>
            <a:endParaRPr lang="en-US" dirty="0"/>
          </a:p>
        </p:txBody>
      </p:sp>
      <p:pic>
        <p:nvPicPr>
          <p:cNvPr id="8" name="Content Placeholder 7" descr="Tojo.jpg"/>
          <p:cNvPicPr>
            <a:picLocks noGrp="1" noChangeAspect="1"/>
          </p:cNvPicPr>
          <p:nvPr>
            <p:ph sz="half" idx="1"/>
          </p:nvPr>
        </p:nvPicPr>
        <p:blipFill>
          <a:blip r:embed="rId2" cstate="print"/>
          <a:stretch>
            <a:fillRect/>
          </a:stretch>
        </p:blipFill>
        <p:spPr>
          <a:xfrm>
            <a:off x="914400" y="1981200"/>
            <a:ext cx="2923694" cy="3733800"/>
          </a:xfrm>
        </p:spPr>
      </p:pic>
      <p:sp>
        <p:nvSpPr>
          <p:cNvPr id="7" name="Content Placeholder 6"/>
          <p:cNvSpPr>
            <a:spLocks noGrp="1"/>
          </p:cNvSpPr>
          <p:nvPr>
            <p:ph sz="half" idx="2"/>
          </p:nvPr>
        </p:nvSpPr>
        <p:spPr>
          <a:xfrm>
            <a:off x="4648200" y="1828800"/>
            <a:ext cx="4038600" cy="4525963"/>
          </a:xfrm>
        </p:spPr>
        <p:txBody>
          <a:bodyPr>
            <a:noAutofit/>
          </a:bodyPr>
          <a:lstStyle/>
          <a:p>
            <a:r>
              <a:rPr lang="en-US" sz="2400" dirty="0" smtClean="0"/>
              <a:t>Led a group of warlords to take over the Japanese government, effectively rendering Emperor Hirohito powerless.</a:t>
            </a:r>
          </a:p>
          <a:p>
            <a:r>
              <a:rPr lang="en-US" sz="2400" dirty="0" smtClean="0"/>
              <a:t>1940 Japan joined Italy and Germany to form the Axis of dictator states.</a:t>
            </a:r>
            <a:endParaRPr lang="en-US"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Watch at home</a:t>
            </a:r>
            <a:endParaRPr lang="en-US" dirty="0"/>
          </a:p>
        </p:txBody>
      </p:sp>
      <p:sp>
        <p:nvSpPr>
          <p:cNvPr id="3" name="Content Placeholder 2"/>
          <p:cNvSpPr>
            <a:spLocks noGrp="1"/>
          </p:cNvSpPr>
          <p:nvPr>
            <p:ph idx="1"/>
          </p:nvPr>
        </p:nvSpPr>
        <p:spPr/>
        <p:txBody>
          <a:bodyPr>
            <a:normAutofit fontScale="92500"/>
          </a:bodyPr>
          <a:lstStyle/>
          <a:p>
            <a:r>
              <a:rPr lang="en-US" dirty="0" smtClean="0"/>
              <a:t>Japanese Point of View</a:t>
            </a:r>
          </a:p>
          <a:p>
            <a:r>
              <a:rPr lang="en-US" dirty="0" smtClean="0">
                <a:hlinkClick r:id="rId2"/>
              </a:rPr>
              <a:t>http://www.youtube.com/watch?v=Eyf1PZEsYpI&amp;feature=related</a:t>
            </a:r>
            <a:endParaRPr lang="en-US" dirty="0" smtClean="0"/>
          </a:p>
          <a:p>
            <a:endParaRPr lang="en-US" dirty="0" smtClean="0"/>
          </a:p>
          <a:p>
            <a:r>
              <a:rPr lang="en-US" dirty="0" smtClean="0"/>
              <a:t>Pearl Harbor Documentary 8 min.</a:t>
            </a:r>
          </a:p>
          <a:p>
            <a:r>
              <a:rPr lang="en-US" dirty="0" smtClean="0">
                <a:hlinkClick r:id="rId3"/>
              </a:rPr>
              <a:t>http://www.youtube.com/watch?v=Nt13c3olXkU</a:t>
            </a:r>
            <a:endParaRPr lang="en-US" dirty="0" smtClean="0"/>
          </a:p>
          <a:p>
            <a:pPr>
              <a:buNone/>
            </a:pPr>
            <a:endParaRPr lang="en-US" dirty="0" smtClean="0"/>
          </a:p>
          <a:p>
            <a:r>
              <a:rPr lang="en-US" dirty="0" smtClean="0"/>
              <a:t>Pearl Harbor 2001 Attack Cut</a:t>
            </a:r>
          </a:p>
          <a:p>
            <a:r>
              <a:rPr lang="en-US" dirty="0" smtClean="0">
                <a:hlinkClick r:id="rId4"/>
              </a:rPr>
              <a:t>http://www.youtube.com/watch?v=Sv1niwxQgoY</a:t>
            </a:r>
            <a:endParaRPr lang="en-US" dirty="0" smtClean="0"/>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Coming of War</a:t>
            </a:r>
            <a:endParaRPr lang="en-US" dirty="0"/>
          </a:p>
        </p:txBody>
      </p:sp>
      <p:sp>
        <p:nvSpPr>
          <p:cNvPr id="6" name="Text Placeholder 5"/>
          <p:cNvSpPr>
            <a:spLocks noGrp="1"/>
          </p:cNvSpPr>
          <p:nvPr>
            <p:ph type="body" idx="1"/>
          </p:nvPr>
        </p:nvSpPr>
        <p:spPr/>
        <p:txBody>
          <a:bodyPr/>
          <a:lstStyle/>
          <a:p>
            <a:r>
              <a:rPr lang="en-US" dirty="0" smtClean="0"/>
              <a:t>Hitler’s Advance</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838200"/>
            <a:ext cx="8229600" cy="838200"/>
          </a:xfrm>
        </p:spPr>
        <p:txBody>
          <a:bodyPr>
            <a:normAutofit/>
          </a:bodyPr>
          <a:lstStyle/>
          <a:p>
            <a:r>
              <a:rPr lang="en-US" dirty="0" smtClean="0"/>
              <a:t>Motivations</a:t>
            </a:r>
            <a:endParaRPr lang="en-US" dirty="0"/>
          </a:p>
        </p:txBody>
      </p:sp>
      <p:sp>
        <p:nvSpPr>
          <p:cNvPr id="5" name="Content Placeholder 4"/>
          <p:cNvSpPr>
            <a:spLocks noGrp="1"/>
          </p:cNvSpPr>
          <p:nvPr>
            <p:ph idx="1"/>
          </p:nvPr>
        </p:nvSpPr>
        <p:spPr>
          <a:xfrm>
            <a:off x="457200" y="1752600"/>
            <a:ext cx="8229600" cy="4325112"/>
          </a:xfrm>
        </p:spPr>
        <p:txBody>
          <a:bodyPr/>
          <a:lstStyle/>
          <a:p>
            <a:r>
              <a:rPr lang="en-US" dirty="0" smtClean="0"/>
              <a:t>Britain and France were in no mood for confrontation or war.</a:t>
            </a:r>
          </a:p>
          <a:p>
            <a:endParaRPr lang="en-US" dirty="0" smtClean="0"/>
          </a:p>
          <a:p>
            <a:pPr>
              <a:buNone/>
            </a:pPr>
            <a:endParaRPr lang="en-US" dirty="0" smtClean="0"/>
          </a:p>
          <a:p>
            <a:r>
              <a:rPr lang="en-US" dirty="0" smtClean="0"/>
              <a:t>Hitler said he wanted to get back Germany’s territory that had been broken up and “stolen” with the Treaty of Versailles after WWI.</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blinds(horizontal)">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Appeasement:</a:t>
            </a:r>
            <a:endParaRPr lang="en-US" dirty="0"/>
          </a:p>
        </p:txBody>
      </p:sp>
      <p:sp>
        <p:nvSpPr>
          <p:cNvPr id="5" name="TextBox 4"/>
          <p:cNvSpPr txBox="1"/>
          <p:nvPr/>
        </p:nvSpPr>
        <p:spPr>
          <a:xfrm>
            <a:off x="1371600" y="2743200"/>
            <a:ext cx="6629400" cy="1200329"/>
          </a:xfrm>
          <a:prstGeom prst="rect">
            <a:avLst/>
          </a:prstGeom>
          <a:noFill/>
        </p:spPr>
        <p:txBody>
          <a:bodyPr wrap="square" rtlCol="0">
            <a:spAutoFit/>
          </a:bodyPr>
          <a:lstStyle/>
          <a:p>
            <a:r>
              <a:rPr lang="en-US" sz="3600" dirty="0" smtClean="0"/>
              <a:t>The policy of giving in to try to satisfy Hitler’s stated demands.</a:t>
            </a:r>
            <a:endParaRPr lang="en-US" sz="3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762000"/>
          </a:xfrm>
        </p:spPr>
        <p:txBody>
          <a:bodyPr>
            <a:normAutofit/>
          </a:bodyPr>
          <a:lstStyle/>
          <a:p>
            <a:r>
              <a:rPr lang="en-US" dirty="0" smtClean="0"/>
              <a:t>Easy Acquisitions: Rhineland</a:t>
            </a:r>
            <a:endParaRPr lang="en-US" dirty="0"/>
          </a:p>
        </p:txBody>
      </p:sp>
      <p:sp>
        <p:nvSpPr>
          <p:cNvPr id="3" name="Content Placeholder 2"/>
          <p:cNvSpPr>
            <a:spLocks noGrp="1"/>
          </p:cNvSpPr>
          <p:nvPr>
            <p:ph sz="half" idx="1"/>
          </p:nvPr>
        </p:nvSpPr>
        <p:spPr>
          <a:xfrm>
            <a:off x="457200" y="2249424"/>
            <a:ext cx="3657600" cy="4525963"/>
          </a:xfrm>
        </p:spPr>
        <p:txBody>
          <a:bodyPr>
            <a:normAutofit/>
          </a:bodyPr>
          <a:lstStyle/>
          <a:p>
            <a:r>
              <a:rPr lang="en-US" sz="2800" dirty="0" smtClean="0"/>
              <a:t>Rhineland 1936 – an industrial region of Germany near Alsace-Lorraine, which was supposed to be demilitarized. </a:t>
            </a:r>
            <a:endParaRPr lang="en-US" sz="2800" dirty="0"/>
          </a:p>
        </p:txBody>
      </p:sp>
      <p:sp>
        <p:nvSpPr>
          <p:cNvPr id="5" name="Content Placeholder 4"/>
          <p:cNvSpPr>
            <a:spLocks noGrp="1"/>
          </p:cNvSpPr>
          <p:nvPr>
            <p:ph sz="half" idx="2"/>
          </p:nvPr>
        </p:nvSpPr>
        <p:spPr/>
        <p:txBody>
          <a:bodyPr/>
          <a:lstStyle/>
          <a:p>
            <a:endParaRPr lang="en-US"/>
          </a:p>
        </p:txBody>
      </p:sp>
      <p:pic>
        <p:nvPicPr>
          <p:cNvPr id="4" name="Picture 3" descr="rhineland.gif"/>
          <p:cNvPicPr>
            <a:picLocks noChangeAspect="1"/>
          </p:cNvPicPr>
          <p:nvPr/>
        </p:nvPicPr>
        <p:blipFill>
          <a:blip r:embed="rId2" cstate="print"/>
          <a:stretch>
            <a:fillRect/>
          </a:stretch>
        </p:blipFill>
        <p:spPr>
          <a:xfrm>
            <a:off x="4267200" y="1600200"/>
            <a:ext cx="4659995" cy="4011351"/>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2209801"/>
            <a:ext cx="7315200" cy="1354217"/>
          </a:xfrm>
          <a:prstGeom prst="rect">
            <a:avLst/>
          </a:prstGeom>
        </p:spPr>
        <p:txBody>
          <a:bodyPr wrap="square">
            <a:spAutoFit/>
          </a:bodyPr>
          <a:lstStyle/>
          <a:p>
            <a:r>
              <a:rPr lang="en-US" sz="3200" dirty="0" smtClean="0">
                <a:hlinkClick r:id="rId2"/>
              </a:rPr>
              <a:t>http://www.worldology.com/Europe/world_war_2_imap.htm</a:t>
            </a:r>
            <a:endParaRPr lang="en-US" sz="3200" dirty="0" smtClean="0"/>
          </a:p>
          <a:p>
            <a:endParaRPr lang="en-US" dirty="0"/>
          </a:p>
        </p:txBody>
      </p:sp>
      <p:sp>
        <p:nvSpPr>
          <p:cNvPr id="6" name="TextBox 5"/>
          <p:cNvSpPr txBox="1"/>
          <p:nvPr/>
        </p:nvSpPr>
        <p:spPr>
          <a:xfrm>
            <a:off x="1447800" y="1600200"/>
            <a:ext cx="5943600" cy="461665"/>
          </a:xfrm>
          <a:prstGeom prst="rect">
            <a:avLst/>
          </a:prstGeom>
          <a:noFill/>
        </p:spPr>
        <p:txBody>
          <a:bodyPr wrap="square" rtlCol="0">
            <a:spAutoFit/>
          </a:bodyPr>
          <a:lstStyle/>
          <a:p>
            <a:r>
              <a:rPr lang="en-US" sz="2400" dirty="0" smtClean="0"/>
              <a:t>Interactive Map of Europe 1939-1945</a:t>
            </a:r>
            <a:endParaRPr 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7467600" cy="457200"/>
          </a:xfrm>
        </p:spPr>
        <p:txBody>
          <a:bodyPr>
            <a:normAutofit fontScale="90000"/>
          </a:bodyPr>
          <a:lstStyle/>
          <a:p>
            <a:r>
              <a:rPr lang="en-US" dirty="0" smtClean="0"/>
              <a:t>Defenses:</a:t>
            </a:r>
            <a:endParaRPr lang="en-US" dirty="0"/>
          </a:p>
        </p:txBody>
      </p:sp>
      <p:sp>
        <p:nvSpPr>
          <p:cNvPr id="3" name="Content Placeholder 2"/>
          <p:cNvSpPr>
            <a:spLocks noGrp="1"/>
          </p:cNvSpPr>
          <p:nvPr>
            <p:ph sz="half" idx="1"/>
          </p:nvPr>
        </p:nvSpPr>
        <p:spPr>
          <a:xfrm>
            <a:off x="533400" y="1676400"/>
            <a:ext cx="4038600" cy="4525963"/>
          </a:xfrm>
        </p:spPr>
        <p:txBody>
          <a:bodyPr>
            <a:normAutofit/>
          </a:bodyPr>
          <a:lstStyle/>
          <a:p>
            <a:r>
              <a:rPr lang="en-US" sz="2800" dirty="0" smtClean="0"/>
              <a:t>Siegfried Line – German fortifications </a:t>
            </a:r>
            <a:endParaRPr lang="en-US" sz="2800" dirty="0"/>
          </a:p>
        </p:txBody>
      </p:sp>
      <p:sp>
        <p:nvSpPr>
          <p:cNvPr id="4" name="Content Placeholder 3"/>
          <p:cNvSpPr>
            <a:spLocks noGrp="1"/>
          </p:cNvSpPr>
          <p:nvPr>
            <p:ph sz="half" idx="2"/>
          </p:nvPr>
        </p:nvSpPr>
        <p:spPr>
          <a:xfrm>
            <a:off x="4648200" y="1905000"/>
            <a:ext cx="4038600" cy="4870387"/>
          </a:xfrm>
        </p:spPr>
        <p:txBody>
          <a:bodyPr>
            <a:normAutofit/>
          </a:bodyPr>
          <a:lstStyle/>
          <a:p>
            <a:r>
              <a:rPr lang="en-US" sz="2800" dirty="0" smtClean="0"/>
              <a:t>Maginot Line – French fortifications </a:t>
            </a:r>
            <a:endParaRPr lang="en-US" sz="2800" dirty="0"/>
          </a:p>
        </p:txBody>
      </p:sp>
      <p:pic>
        <p:nvPicPr>
          <p:cNvPr id="5" name="Picture 4" descr="Siegfried Line Kohlscheid photo.jpg"/>
          <p:cNvPicPr>
            <a:picLocks noChangeAspect="1"/>
          </p:cNvPicPr>
          <p:nvPr/>
        </p:nvPicPr>
        <p:blipFill>
          <a:blip r:embed="rId2" cstate="print"/>
          <a:stretch>
            <a:fillRect/>
          </a:stretch>
        </p:blipFill>
        <p:spPr>
          <a:xfrm>
            <a:off x="762000" y="3048000"/>
            <a:ext cx="3437594" cy="2286000"/>
          </a:xfrm>
          <a:prstGeom prst="rect">
            <a:avLst/>
          </a:prstGeom>
        </p:spPr>
      </p:pic>
      <p:pic>
        <p:nvPicPr>
          <p:cNvPr id="6" name="Picture 5" descr="Maginot_Line_ln-en.jpg"/>
          <p:cNvPicPr>
            <a:picLocks noChangeAspect="1"/>
          </p:cNvPicPr>
          <p:nvPr/>
        </p:nvPicPr>
        <p:blipFill>
          <a:blip r:embed="rId3" cstate="print"/>
          <a:stretch>
            <a:fillRect/>
          </a:stretch>
        </p:blipFill>
        <p:spPr>
          <a:xfrm>
            <a:off x="4267200" y="3048000"/>
            <a:ext cx="4495800" cy="3190089"/>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14400"/>
          </a:xfrm>
        </p:spPr>
        <p:txBody>
          <a:bodyPr/>
          <a:lstStyle/>
          <a:p>
            <a:r>
              <a:rPr lang="en-US" dirty="0" smtClean="0"/>
              <a:t>Easy Acquisitions: Austria</a:t>
            </a:r>
            <a:endParaRPr lang="en-US" dirty="0"/>
          </a:p>
        </p:txBody>
      </p:sp>
      <p:sp>
        <p:nvSpPr>
          <p:cNvPr id="3" name="Content Placeholder 2"/>
          <p:cNvSpPr>
            <a:spLocks noGrp="1"/>
          </p:cNvSpPr>
          <p:nvPr>
            <p:ph sz="half" idx="1"/>
          </p:nvPr>
        </p:nvSpPr>
        <p:spPr>
          <a:xfrm>
            <a:off x="381000" y="1828800"/>
            <a:ext cx="4038600" cy="4525963"/>
          </a:xfrm>
        </p:spPr>
        <p:txBody>
          <a:bodyPr/>
          <a:lstStyle/>
          <a:p>
            <a:r>
              <a:rPr lang="en-US" dirty="0" err="1" smtClean="0"/>
              <a:t>Anschluss</a:t>
            </a:r>
            <a:r>
              <a:rPr lang="en-US" dirty="0" smtClean="0"/>
              <a:t> – union with Austria, German-speaking land.</a:t>
            </a:r>
          </a:p>
          <a:p>
            <a:r>
              <a:rPr lang="en-US" dirty="0" smtClean="0"/>
              <a:t>Austrian Nazis staged a coup and took power, “invited” Germany military in. </a:t>
            </a:r>
            <a:endParaRPr lang="en-US" dirty="0"/>
          </a:p>
        </p:txBody>
      </p:sp>
      <p:pic>
        <p:nvPicPr>
          <p:cNvPr id="5" name="Content Placeholder 4" descr="sound of music nazi rolf.jpg"/>
          <p:cNvPicPr>
            <a:picLocks noGrp="1" noChangeAspect="1"/>
          </p:cNvPicPr>
          <p:nvPr>
            <p:ph sz="half" idx="2"/>
          </p:nvPr>
        </p:nvPicPr>
        <p:blipFill>
          <a:blip r:embed="rId2" cstate="print"/>
          <a:stretch>
            <a:fillRect/>
          </a:stretch>
        </p:blipFill>
        <p:spPr>
          <a:xfrm>
            <a:off x="990600" y="3962399"/>
            <a:ext cx="3124200" cy="2077593"/>
          </a:xfrm>
        </p:spPr>
      </p:pic>
      <p:pic>
        <p:nvPicPr>
          <p:cNvPr id="6" name="Picture 5" descr="rhineland.gif"/>
          <p:cNvPicPr>
            <a:picLocks noChangeAspect="1"/>
          </p:cNvPicPr>
          <p:nvPr/>
        </p:nvPicPr>
        <p:blipFill>
          <a:blip r:embed="rId3" cstate="print"/>
          <a:stretch>
            <a:fillRect/>
          </a:stretch>
        </p:blipFill>
        <p:spPr>
          <a:xfrm>
            <a:off x="4572000" y="1600200"/>
            <a:ext cx="4016672" cy="3810000"/>
          </a:xfrm>
          <a:prstGeom prst="rect">
            <a:avLst/>
          </a:prstGeom>
        </p:spPr>
      </p:pic>
      <p:sp>
        <p:nvSpPr>
          <p:cNvPr id="7" name="TextBox 6"/>
          <p:cNvSpPr txBox="1"/>
          <p:nvPr/>
        </p:nvSpPr>
        <p:spPr>
          <a:xfrm>
            <a:off x="4800600" y="5715000"/>
            <a:ext cx="3807453" cy="369332"/>
          </a:xfrm>
          <a:prstGeom prst="rect">
            <a:avLst/>
          </a:prstGeom>
          <a:noFill/>
        </p:spPr>
        <p:txBody>
          <a:bodyPr wrap="none" rtlCol="0">
            <a:spAutoFit/>
          </a:bodyPr>
          <a:lstStyle/>
          <a:p>
            <a:r>
              <a:rPr lang="en-US" dirty="0" smtClean="0"/>
              <a:t>Austria is the southern part in gold.</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762000"/>
          </a:xfrm>
        </p:spPr>
        <p:txBody>
          <a:bodyPr/>
          <a:lstStyle/>
          <a:p>
            <a:r>
              <a:rPr lang="en-US" dirty="0" smtClean="0"/>
              <a:t>Easy Acquisitions: Sudetenland</a:t>
            </a:r>
            <a:endParaRPr lang="en-US" dirty="0"/>
          </a:p>
        </p:txBody>
      </p:sp>
      <p:pic>
        <p:nvPicPr>
          <p:cNvPr id="5" name="Content Placeholder 4" descr="rhineland.gif"/>
          <p:cNvPicPr>
            <a:picLocks noGrp="1" noChangeAspect="1"/>
          </p:cNvPicPr>
          <p:nvPr>
            <p:ph sz="half" idx="1"/>
          </p:nvPr>
        </p:nvPicPr>
        <p:blipFill>
          <a:blip r:embed="rId2" cstate="print"/>
          <a:stretch>
            <a:fillRect/>
          </a:stretch>
        </p:blipFill>
        <p:spPr>
          <a:xfrm>
            <a:off x="381000" y="1752600"/>
            <a:ext cx="4038600" cy="3476451"/>
          </a:xfrm>
        </p:spPr>
      </p:pic>
      <p:sp>
        <p:nvSpPr>
          <p:cNvPr id="4" name="Content Placeholder 3"/>
          <p:cNvSpPr>
            <a:spLocks noGrp="1"/>
          </p:cNvSpPr>
          <p:nvPr>
            <p:ph sz="half" idx="2"/>
          </p:nvPr>
        </p:nvSpPr>
        <p:spPr>
          <a:xfrm>
            <a:off x="4648200" y="1752600"/>
            <a:ext cx="4038600" cy="5022787"/>
          </a:xfrm>
        </p:spPr>
        <p:txBody>
          <a:bodyPr>
            <a:normAutofit lnSpcReduction="10000"/>
          </a:bodyPr>
          <a:lstStyle/>
          <a:p>
            <a:r>
              <a:rPr lang="en-US" dirty="0" smtClean="0"/>
              <a:t>Hitler declared his intentions to “annex” Sudetenland.</a:t>
            </a:r>
          </a:p>
          <a:p>
            <a:r>
              <a:rPr lang="en-US" dirty="0" smtClean="0"/>
              <a:t>Many Germans had fled to Sudetenland from the Nazis.</a:t>
            </a:r>
          </a:p>
          <a:p>
            <a:r>
              <a:rPr lang="en-US" dirty="0" smtClean="0"/>
              <a:t>Meeting of England (Chamberlain), France (Daladier), &amp; Hitler in Munich, Germany to discuss the problem.</a:t>
            </a:r>
          </a:p>
          <a:p>
            <a:r>
              <a:rPr lang="en-US" dirty="0" smtClean="0"/>
              <a:t>To keep the peace, Chamberlain and Daladier agreed to “give” Hitler the Sudetenland (Sept. 1938).</a:t>
            </a:r>
          </a:p>
          <a:p>
            <a:r>
              <a:rPr lang="en-US" dirty="0" smtClean="0"/>
              <a:t>“Munich” became an adjective for appeasement and defeatism.</a:t>
            </a:r>
            <a:endParaRPr lang="en-US" dirty="0"/>
          </a:p>
        </p:txBody>
      </p:sp>
      <p:sp>
        <p:nvSpPr>
          <p:cNvPr id="6" name="TextBox 5"/>
          <p:cNvSpPr txBox="1"/>
          <p:nvPr/>
        </p:nvSpPr>
        <p:spPr>
          <a:xfrm>
            <a:off x="762000" y="5562600"/>
            <a:ext cx="3363421" cy="369332"/>
          </a:xfrm>
          <a:prstGeom prst="rect">
            <a:avLst/>
          </a:prstGeom>
          <a:noFill/>
        </p:spPr>
        <p:txBody>
          <a:bodyPr wrap="none" rtlCol="0">
            <a:spAutoFit/>
          </a:bodyPr>
          <a:lstStyle/>
          <a:p>
            <a:r>
              <a:rPr lang="en-US" dirty="0" smtClean="0"/>
              <a:t>Sudetenland is the purple area.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Easy Acquisitions: Czechoslovakia</a:t>
            </a:r>
            <a:endParaRPr lang="en-US" dirty="0"/>
          </a:p>
        </p:txBody>
      </p:sp>
      <p:sp>
        <p:nvSpPr>
          <p:cNvPr id="5" name="Content Placeholder 4"/>
          <p:cNvSpPr>
            <a:spLocks noGrp="1"/>
          </p:cNvSpPr>
          <p:nvPr>
            <p:ph sz="half" idx="1"/>
          </p:nvPr>
        </p:nvSpPr>
        <p:spPr/>
        <p:txBody>
          <a:bodyPr>
            <a:normAutofit/>
          </a:bodyPr>
          <a:lstStyle/>
          <a:p>
            <a:r>
              <a:rPr lang="en-US" sz="2400" dirty="0" smtClean="0"/>
              <a:t>In March 1939, Hitler moved to seize the rest of Czechoslovakia.</a:t>
            </a:r>
          </a:p>
          <a:p>
            <a:r>
              <a:rPr lang="en-US" sz="2400" dirty="0" smtClean="0"/>
              <a:t>The British and French then signed security agreements with Romania and Poland, hoping that would deter Hitler from advancing. </a:t>
            </a:r>
            <a:endParaRPr lang="en-US" sz="2400" dirty="0"/>
          </a:p>
        </p:txBody>
      </p:sp>
      <p:sp>
        <p:nvSpPr>
          <p:cNvPr id="7" name="Content Placeholder 6"/>
          <p:cNvSpPr>
            <a:spLocks noGrp="1"/>
          </p:cNvSpPr>
          <p:nvPr>
            <p:ph sz="half" idx="2"/>
          </p:nvPr>
        </p:nvSpPr>
        <p:spPr/>
        <p:txBody>
          <a:bodyPr/>
          <a:lstStyle/>
          <a:p>
            <a:endParaRPr lang="en-US" dirty="0"/>
          </a:p>
        </p:txBody>
      </p:sp>
      <p:pic>
        <p:nvPicPr>
          <p:cNvPr id="6" name="Picture 5" descr="rhineland.gif"/>
          <p:cNvPicPr>
            <a:picLocks noChangeAspect="1"/>
          </p:cNvPicPr>
          <p:nvPr/>
        </p:nvPicPr>
        <p:blipFill>
          <a:blip r:embed="rId2" cstate="print"/>
          <a:stretch>
            <a:fillRect/>
          </a:stretch>
        </p:blipFill>
        <p:spPr>
          <a:xfrm>
            <a:off x="4648200" y="2057400"/>
            <a:ext cx="4337562" cy="37338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14400"/>
          </a:xfrm>
        </p:spPr>
        <p:txBody>
          <a:bodyPr/>
          <a:lstStyle/>
          <a:p>
            <a:r>
              <a:rPr lang="en-US" dirty="0" smtClean="0"/>
              <a:t>Nazi-Soviet Non-Aggression Pact</a:t>
            </a:r>
            <a:endParaRPr lang="en-US" dirty="0"/>
          </a:p>
        </p:txBody>
      </p:sp>
      <p:sp>
        <p:nvSpPr>
          <p:cNvPr id="3" name="Content Placeholder 2"/>
          <p:cNvSpPr>
            <a:spLocks noGrp="1"/>
          </p:cNvSpPr>
          <p:nvPr>
            <p:ph sz="half" idx="1"/>
          </p:nvPr>
        </p:nvSpPr>
        <p:spPr/>
        <p:txBody>
          <a:bodyPr/>
          <a:lstStyle/>
          <a:p>
            <a:r>
              <a:rPr lang="en-US" dirty="0" smtClean="0"/>
              <a:t>Russia was a powerful neighbor to the east of Germany.</a:t>
            </a:r>
          </a:p>
          <a:p>
            <a:r>
              <a:rPr lang="en-US" dirty="0" smtClean="0"/>
              <a:t>Hitler and Stalin agreed not to fight each other.</a:t>
            </a:r>
          </a:p>
          <a:p>
            <a:r>
              <a:rPr lang="en-US" dirty="0" smtClean="0"/>
              <a:t>In fact, Hitler told Stalin he could take the Baltic countries, Finland, and a little piece of Poland and Hitler would take the rest of Poland.</a:t>
            </a:r>
            <a:endParaRPr lang="en-US" dirty="0"/>
          </a:p>
        </p:txBody>
      </p:sp>
      <p:pic>
        <p:nvPicPr>
          <p:cNvPr id="5" name="Content Placeholder 4" descr="Baltic_Sea_Borderlines_1939_german.png"/>
          <p:cNvPicPr>
            <a:picLocks noGrp="1" noChangeAspect="1"/>
          </p:cNvPicPr>
          <p:nvPr>
            <p:ph sz="half" idx="2"/>
          </p:nvPr>
        </p:nvPicPr>
        <p:blipFill>
          <a:blip r:embed="rId2" cstate="print"/>
          <a:stretch>
            <a:fillRect/>
          </a:stretch>
        </p:blipFill>
        <p:spPr>
          <a:xfrm>
            <a:off x="4572000" y="2209800"/>
            <a:ext cx="4038600" cy="3138173"/>
          </a:xfrm>
        </p:spPr>
      </p:pic>
      <p:sp>
        <p:nvSpPr>
          <p:cNvPr id="6" name="TextBox 5"/>
          <p:cNvSpPr txBox="1"/>
          <p:nvPr/>
        </p:nvSpPr>
        <p:spPr>
          <a:xfrm>
            <a:off x="5029200" y="5715000"/>
            <a:ext cx="2340705" cy="369332"/>
          </a:xfrm>
          <a:prstGeom prst="rect">
            <a:avLst/>
          </a:prstGeom>
          <a:noFill/>
        </p:spPr>
        <p:txBody>
          <a:bodyPr wrap="none" rtlCol="0">
            <a:spAutoFit/>
          </a:bodyPr>
          <a:lstStyle/>
          <a:p>
            <a:r>
              <a:rPr lang="en-US" dirty="0" smtClean="0"/>
              <a:t>1939 Boundary Lines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FDR Day of Infamy. Declaration of War. Address to Congress, December 8, 1941.</a:t>
            </a:r>
          </a:p>
          <a:p>
            <a:r>
              <a:rPr lang="en-US" dirty="0" smtClean="0">
                <a:hlinkClick r:id="rId2"/>
              </a:rPr>
              <a:t>http://www.youtube.com/watch?v=lK8gYGg0dkE</a:t>
            </a:r>
            <a:r>
              <a:rPr lang="en-US" dirty="0" smtClean="0"/>
              <a:t>  (5 minutes)</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229600" cy="1066800"/>
          </a:xfrm>
        </p:spPr>
        <p:txBody>
          <a:bodyPr/>
          <a:lstStyle/>
          <a:p>
            <a:r>
              <a:rPr lang="en-US" dirty="0" smtClean="0"/>
              <a:t>War Begins!</a:t>
            </a:r>
            <a:endParaRPr lang="en-US" dirty="0"/>
          </a:p>
        </p:txBody>
      </p:sp>
      <p:pic>
        <p:nvPicPr>
          <p:cNvPr id="5" name="Content Placeholder 4" descr="blitzkreig german bombers.jpg"/>
          <p:cNvPicPr>
            <a:picLocks noGrp="1" noChangeAspect="1"/>
          </p:cNvPicPr>
          <p:nvPr>
            <p:ph sz="half" idx="1"/>
          </p:nvPr>
        </p:nvPicPr>
        <p:blipFill>
          <a:blip r:embed="rId2" cstate="print"/>
          <a:stretch>
            <a:fillRect/>
          </a:stretch>
        </p:blipFill>
        <p:spPr>
          <a:xfrm>
            <a:off x="4648200" y="4343400"/>
            <a:ext cx="3124200" cy="2211230"/>
          </a:xfrm>
        </p:spPr>
      </p:pic>
      <p:sp>
        <p:nvSpPr>
          <p:cNvPr id="4" name="Content Placeholder 3"/>
          <p:cNvSpPr>
            <a:spLocks noGrp="1"/>
          </p:cNvSpPr>
          <p:nvPr>
            <p:ph sz="half" idx="2"/>
          </p:nvPr>
        </p:nvSpPr>
        <p:spPr>
          <a:xfrm>
            <a:off x="4495800" y="685801"/>
            <a:ext cx="4038600" cy="3657600"/>
          </a:xfrm>
        </p:spPr>
        <p:txBody>
          <a:bodyPr>
            <a:normAutofit lnSpcReduction="10000"/>
          </a:bodyPr>
          <a:lstStyle/>
          <a:p>
            <a:r>
              <a:rPr lang="en-US" dirty="0" smtClean="0"/>
              <a:t>On September 1, 1939, fifty-six German divisions roll across the Polish border.</a:t>
            </a:r>
          </a:p>
          <a:p>
            <a:r>
              <a:rPr lang="en-US" dirty="0" smtClean="0"/>
              <a:t>600 Luftwaffe bombed civilian &amp; military targets.</a:t>
            </a:r>
          </a:p>
          <a:p>
            <a:r>
              <a:rPr lang="en-US" dirty="0" smtClean="0"/>
              <a:t>48 hours later, 100,000 Polish casualties</a:t>
            </a:r>
          </a:p>
          <a:p>
            <a:r>
              <a:rPr lang="en-US" dirty="0" smtClean="0"/>
              <a:t>On September 3, 1939, British Prime Minister N. Chamberlain declares war on Nazi Germany.  France followed.</a:t>
            </a:r>
            <a:endParaRPr lang="en-US" dirty="0"/>
          </a:p>
        </p:txBody>
      </p:sp>
      <p:pic>
        <p:nvPicPr>
          <p:cNvPr id="6" name="Picture 5" descr="blitzkrieg1 German tanks.jpg"/>
          <p:cNvPicPr>
            <a:picLocks noChangeAspect="1"/>
          </p:cNvPicPr>
          <p:nvPr/>
        </p:nvPicPr>
        <p:blipFill>
          <a:blip r:embed="rId3" cstate="print"/>
          <a:stretch>
            <a:fillRect/>
          </a:stretch>
        </p:blipFill>
        <p:spPr>
          <a:xfrm>
            <a:off x="304800" y="1524000"/>
            <a:ext cx="4114800" cy="3421546"/>
          </a:xfrm>
          <a:prstGeom prst="rect">
            <a:avLst/>
          </a:prstGeom>
        </p:spPr>
      </p:pic>
      <p:sp>
        <p:nvSpPr>
          <p:cNvPr id="7" name="TextBox 6"/>
          <p:cNvSpPr txBox="1"/>
          <p:nvPr/>
        </p:nvSpPr>
        <p:spPr>
          <a:xfrm>
            <a:off x="609600" y="5410200"/>
            <a:ext cx="3360215" cy="923330"/>
          </a:xfrm>
          <a:prstGeom prst="rect">
            <a:avLst/>
          </a:prstGeom>
          <a:noFill/>
        </p:spPr>
        <p:txBody>
          <a:bodyPr wrap="none" rtlCol="0">
            <a:spAutoFit/>
          </a:bodyPr>
          <a:lstStyle/>
          <a:p>
            <a:r>
              <a:rPr lang="en-US" sz="5400" dirty="0" smtClean="0"/>
              <a:t>Blitzkrieg!</a:t>
            </a:r>
            <a:endParaRPr 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German Victories</a:t>
            </a:r>
            <a:endParaRPr lang="en-US" dirty="0"/>
          </a:p>
        </p:txBody>
      </p:sp>
      <p:sp>
        <p:nvSpPr>
          <p:cNvPr id="6" name="Text Placeholder 5"/>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229600" cy="914400"/>
          </a:xfrm>
        </p:spPr>
        <p:txBody>
          <a:bodyPr>
            <a:normAutofit/>
          </a:bodyPr>
          <a:lstStyle/>
          <a:p>
            <a:r>
              <a:rPr lang="en-US" dirty="0" smtClean="0"/>
              <a:t>Denmark</a:t>
            </a:r>
            <a:endParaRPr lang="en-US" dirty="0"/>
          </a:p>
        </p:txBody>
      </p:sp>
      <p:sp>
        <p:nvSpPr>
          <p:cNvPr id="3" name="Content Placeholder 2"/>
          <p:cNvSpPr>
            <a:spLocks noGrp="1"/>
          </p:cNvSpPr>
          <p:nvPr>
            <p:ph idx="1"/>
          </p:nvPr>
        </p:nvSpPr>
        <p:spPr>
          <a:xfrm>
            <a:off x="457200" y="1676400"/>
            <a:ext cx="8229600" cy="4724400"/>
          </a:xfrm>
        </p:spPr>
        <p:txBody>
          <a:bodyPr/>
          <a:lstStyle/>
          <a:p>
            <a:r>
              <a:rPr lang="en-US" dirty="0" smtClean="0"/>
              <a:t>Spring 1940, Hitler attacked and occupied Denmark in a few brief hours.</a:t>
            </a:r>
          </a:p>
          <a:p>
            <a:r>
              <a:rPr lang="en-US" dirty="0" smtClean="0"/>
              <a:t>A </a:t>
            </a:r>
            <a:r>
              <a:rPr lang="en-US" b="1" dirty="0" smtClean="0"/>
              <a:t>panzer</a:t>
            </a:r>
            <a:r>
              <a:rPr lang="en-US" dirty="0" smtClean="0"/>
              <a:t> is a German tank or a division of tanks. (armor)</a:t>
            </a:r>
          </a:p>
          <a:p>
            <a:endParaRPr lang="en-US" dirty="0"/>
          </a:p>
        </p:txBody>
      </p:sp>
      <p:pic>
        <p:nvPicPr>
          <p:cNvPr id="4" name="Picture 3" descr="panzer division.jpg"/>
          <p:cNvPicPr>
            <a:picLocks noChangeAspect="1"/>
          </p:cNvPicPr>
          <p:nvPr/>
        </p:nvPicPr>
        <p:blipFill>
          <a:blip r:embed="rId2" cstate="print"/>
          <a:stretch>
            <a:fillRect/>
          </a:stretch>
        </p:blipFill>
        <p:spPr>
          <a:xfrm>
            <a:off x="4267200" y="3429000"/>
            <a:ext cx="4191000" cy="2426049"/>
          </a:xfrm>
          <a:prstGeom prst="rect">
            <a:avLst/>
          </a:prstGeom>
        </p:spPr>
      </p:pic>
      <p:pic>
        <p:nvPicPr>
          <p:cNvPr id="5" name="Picture 4" descr="Panzer can flag 1.jpg"/>
          <p:cNvPicPr>
            <a:picLocks noChangeAspect="1"/>
          </p:cNvPicPr>
          <p:nvPr/>
        </p:nvPicPr>
        <p:blipFill>
          <a:blip r:embed="rId3" cstate="print"/>
          <a:stretch>
            <a:fillRect/>
          </a:stretch>
        </p:blipFill>
        <p:spPr>
          <a:xfrm>
            <a:off x="838200" y="3581400"/>
            <a:ext cx="3352800" cy="3109697"/>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Norway</a:t>
            </a:r>
            <a:endParaRPr lang="en-US" dirty="0"/>
          </a:p>
        </p:txBody>
      </p:sp>
      <p:sp>
        <p:nvSpPr>
          <p:cNvPr id="3" name="Content Placeholder 2"/>
          <p:cNvSpPr>
            <a:spLocks noGrp="1"/>
          </p:cNvSpPr>
          <p:nvPr>
            <p:ph idx="1"/>
          </p:nvPr>
        </p:nvSpPr>
        <p:spPr/>
        <p:txBody>
          <a:bodyPr/>
          <a:lstStyle/>
          <a:p>
            <a:r>
              <a:rPr lang="en-US" dirty="0" smtClean="0"/>
              <a:t>On the same day, the Germans assaulted Norway so it could have naval bases and access to Sweden for its iron resources.</a:t>
            </a:r>
          </a:p>
          <a:p>
            <a:r>
              <a:rPr lang="en-US" dirty="0" smtClean="0"/>
              <a:t>The Norwegians bravely resisted but were sold out by a traitor, a government official, </a:t>
            </a:r>
            <a:r>
              <a:rPr lang="en-US" dirty="0" err="1" smtClean="0"/>
              <a:t>Vidkun</a:t>
            </a:r>
            <a:r>
              <a:rPr lang="en-US" dirty="0" smtClean="0"/>
              <a:t> Quisling assisted German agents and was appointed governor by the Germans afterwards.  His name became synonymous for traitor.</a:t>
            </a:r>
          </a:p>
          <a:p>
            <a:pPr>
              <a:buNone/>
            </a:pP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enmark &amp; Norway Invasion 1940.gif"/>
          <p:cNvPicPr>
            <a:picLocks noChangeAspect="1"/>
          </p:cNvPicPr>
          <p:nvPr/>
        </p:nvPicPr>
        <p:blipFill>
          <a:blip r:embed="rId2" cstate="print"/>
          <a:stretch>
            <a:fillRect/>
          </a:stretch>
        </p:blipFill>
        <p:spPr>
          <a:xfrm>
            <a:off x="1204685" y="1219200"/>
            <a:ext cx="6966857" cy="457200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of France</a:t>
            </a:r>
            <a:endParaRPr lang="en-US" dirty="0"/>
          </a:p>
        </p:txBody>
      </p:sp>
      <p:sp>
        <p:nvSpPr>
          <p:cNvPr id="3" name="Content Placeholder 2"/>
          <p:cNvSpPr>
            <a:spLocks noGrp="1"/>
          </p:cNvSpPr>
          <p:nvPr>
            <p:ph idx="1"/>
          </p:nvPr>
        </p:nvSpPr>
        <p:spPr/>
        <p:txBody>
          <a:bodyPr/>
          <a:lstStyle/>
          <a:p>
            <a:r>
              <a:rPr lang="en-US" dirty="0" smtClean="0">
                <a:hlinkClick r:id="rId2"/>
              </a:rPr>
              <a:t>http://www.bbc.co.uk/history/interactive/animations/wwtwo_map_fall_france/index_embed.shtml</a:t>
            </a:r>
            <a:endParaRPr lang="en-US" dirty="0" smtClean="0"/>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of France</a:t>
            </a:r>
            <a:endParaRPr lang="en-US" dirty="0"/>
          </a:p>
        </p:txBody>
      </p:sp>
      <p:sp>
        <p:nvSpPr>
          <p:cNvPr id="3" name="Content Placeholder 2"/>
          <p:cNvSpPr>
            <a:spLocks noGrp="1"/>
          </p:cNvSpPr>
          <p:nvPr>
            <p:ph idx="1"/>
          </p:nvPr>
        </p:nvSpPr>
        <p:spPr/>
        <p:txBody>
          <a:bodyPr/>
          <a:lstStyle/>
          <a:p>
            <a:r>
              <a:rPr lang="en-US" dirty="0" smtClean="0"/>
              <a:t>May 10, 1940 Germany moved into the countries on its western border: Tiny Luxembourg (2 days), Holland (5 days), Belgium (18 days), and France.</a:t>
            </a:r>
          </a:p>
          <a:p>
            <a:r>
              <a:rPr lang="en-US" dirty="0" smtClean="0"/>
              <a:t>Panzer units outmaneuvered the French and British forces.</a:t>
            </a:r>
          </a:p>
          <a:p>
            <a:r>
              <a:rPr lang="en-US" dirty="0" smtClean="0"/>
              <a:t>The Luftwaffe destroyed French fortifications so the tanks rolled into France smoothly.</a:t>
            </a:r>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of France</a:t>
            </a:r>
            <a:endParaRPr lang="en-US" dirty="0"/>
          </a:p>
        </p:txBody>
      </p:sp>
      <p:sp>
        <p:nvSpPr>
          <p:cNvPr id="3" name="Content Placeholder 2"/>
          <p:cNvSpPr>
            <a:spLocks noGrp="1"/>
          </p:cNvSpPr>
          <p:nvPr>
            <p:ph idx="1"/>
          </p:nvPr>
        </p:nvSpPr>
        <p:spPr/>
        <p:txBody>
          <a:bodyPr/>
          <a:lstStyle/>
          <a:p>
            <a:r>
              <a:rPr lang="en-US" dirty="0" smtClean="0"/>
              <a:t>The French people fled their cities.</a:t>
            </a:r>
          </a:p>
          <a:p>
            <a:r>
              <a:rPr lang="en-US" dirty="0" smtClean="0"/>
              <a:t>German </a:t>
            </a:r>
            <a:r>
              <a:rPr lang="en-US" dirty="0" err="1" smtClean="0"/>
              <a:t>Stuka</a:t>
            </a:r>
            <a:r>
              <a:rPr lang="en-US" dirty="0" smtClean="0"/>
              <a:t> dive-bombers filled the air and attacked repeatedly. </a:t>
            </a:r>
            <a:endParaRPr lang="en-US" dirty="0"/>
          </a:p>
        </p:txBody>
      </p:sp>
      <p:pic>
        <p:nvPicPr>
          <p:cNvPr id="4" name="Picture 3" descr="StukaAttack6.gif"/>
          <p:cNvPicPr>
            <a:picLocks noChangeAspect="1"/>
          </p:cNvPicPr>
          <p:nvPr/>
        </p:nvPicPr>
        <p:blipFill>
          <a:blip r:embed="rId2" cstate="print"/>
          <a:stretch>
            <a:fillRect/>
          </a:stretch>
        </p:blipFill>
        <p:spPr>
          <a:xfrm>
            <a:off x="4343400" y="3230789"/>
            <a:ext cx="3743914" cy="3246211"/>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Germany’s new weapons and blitzkrieg tactics were fresh and successful, a far cry from the trench warfare of WWI.</a:t>
            </a:r>
          </a:p>
          <a:p>
            <a:r>
              <a:rPr lang="en-US" dirty="0" smtClean="0"/>
              <a:t>France’s war technology was out-</a:t>
            </a:r>
            <a:r>
              <a:rPr lang="en-US" dirty="0" err="1" smtClean="0"/>
              <a:t>moded</a:t>
            </a:r>
            <a:r>
              <a:rPr lang="en-US" dirty="0" smtClean="0"/>
              <a:t>.</a:t>
            </a:r>
          </a:p>
          <a:p>
            <a:r>
              <a:rPr lang="en-US" dirty="0" smtClean="0"/>
              <a:t>France was no match for Germany’s tanks and planes.</a:t>
            </a:r>
          </a:p>
          <a:p>
            <a:endParaRPr 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of France - Dunkirk</a:t>
            </a:r>
            <a:endParaRPr lang="en-US" dirty="0"/>
          </a:p>
        </p:txBody>
      </p:sp>
      <p:sp>
        <p:nvSpPr>
          <p:cNvPr id="3" name="Content Placeholder 2"/>
          <p:cNvSpPr>
            <a:spLocks noGrp="1"/>
          </p:cNvSpPr>
          <p:nvPr>
            <p:ph idx="1"/>
          </p:nvPr>
        </p:nvSpPr>
        <p:spPr/>
        <p:txBody>
          <a:bodyPr/>
          <a:lstStyle/>
          <a:p>
            <a:r>
              <a:rPr lang="en-US" dirty="0" smtClean="0"/>
              <a:t>The French and British troops were almost surrounded and were pushed back to Dunkirk with their backs to the English Channel.</a:t>
            </a:r>
          </a:p>
          <a:p>
            <a:r>
              <a:rPr lang="en-US" dirty="0" smtClean="0"/>
              <a:t>As they were about to be wiped out by the Luftwaffe, fog rolled in, concealing them.</a:t>
            </a:r>
          </a:p>
          <a:p>
            <a:r>
              <a:rPr lang="en-US" dirty="0" smtClean="0"/>
              <a:t>By the time the fog had lifted every available British and French vessel, from fishing boats to private yachts, had evacuated 330,000 men.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How did it come to this?</a:t>
            </a:r>
          </a:p>
          <a:p>
            <a:r>
              <a:rPr lang="en-US" dirty="0" smtClean="0"/>
              <a:t>Why did Japan attack Pearl Harbor?</a:t>
            </a:r>
          </a:p>
          <a:p>
            <a:r>
              <a:rPr lang="en-US" dirty="0" smtClean="0"/>
              <a:t>How did we end up in another World War?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Evacuation at Dunkirk</a:t>
            </a:r>
            <a:endParaRPr lang="en-US" dirty="0"/>
          </a:p>
        </p:txBody>
      </p:sp>
      <p:pic>
        <p:nvPicPr>
          <p:cNvPr id="5" name="Content Placeholder 4" descr="evacuation_dunkirk.jpg"/>
          <p:cNvPicPr>
            <a:picLocks noGrp="1" noChangeAspect="1"/>
          </p:cNvPicPr>
          <p:nvPr>
            <p:ph idx="1"/>
          </p:nvPr>
        </p:nvPicPr>
        <p:blipFill>
          <a:blip r:embed="rId2" cstate="print"/>
          <a:stretch>
            <a:fillRect/>
          </a:stretch>
        </p:blipFill>
        <p:spPr>
          <a:xfrm>
            <a:off x="2320479" y="2249488"/>
            <a:ext cx="4503042" cy="4324350"/>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Paris is abandoned to the Nazis.</a:t>
            </a:r>
          </a:p>
          <a:p>
            <a:r>
              <a:rPr lang="en-US" dirty="0" smtClean="0"/>
              <a:t>Ironically, the surrender of France was signed in the same railroad car in which Germany had signed the armistice in 1918.</a:t>
            </a:r>
          </a:p>
          <a:p>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Winston Churchill-Britain’s Prime Minister</a:t>
            </a:r>
            <a:endParaRPr lang="en-US" dirty="0"/>
          </a:p>
        </p:txBody>
      </p:sp>
      <p:sp>
        <p:nvSpPr>
          <p:cNvPr id="3" name="Content Placeholder 2"/>
          <p:cNvSpPr>
            <a:spLocks noGrp="1"/>
          </p:cNvSpPr>
          <p:nvPr>
            <p:ph idx="1"/>
          </p:nvPr>
        </p:nvSpPr>
        <p:spPr/>
        <p:txBody>
          <a:bodyPr/>
          <a:lstStyle/>
          <a:p>
            <a:r>
              <a:rPr lang="en-US" dirty="0" smtClean="0">
                <a:hlinkClick r:id="rId2"/>
              </a:rPr>
              <a:t>http://www.youtube.com/watch?v=LsKDGM5KTBY</a:t>
            </a:r>
            <a:endParaRPr lang="en-US" dirty="0" smtClean="0"/>
          </a:p>
          <a:p>
            <a:r>
              <a:rPr lang="en-US" dirty="0" smtClean="0">
                <a:hlinkClick r:id="rId3"/>
              </a:rPr>
              <a:t>http://www.youtube.com/watch?v=MkTw3_PmKtc&amp;feature=related</a:t>
            </a:r>
            <a:r>
              <a:rPr lang="en-US" dirty="0" smtClean="0"/>
              <a:t> (1:20) </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 of Britain</a:t>
            </a:r>
            <a:endParaRPr lang="en-US" dirty="0"/>
          </a:p>
        </p:txBody>
      </p:sp>
      <p:sp>
        <p:nvSpPr>
          <p:cNvPr id="3" name="Content Placeholder 2"/>
          <p:cNvSpPr>
            <a:spLocks noGrp="1"/>
          </p:cNvSpPr>
          <p:nvPr>
            <p:ph idx="1"/>
          </p:nvPr>
        </p:nvSpPr>
        <p:spPr/>
        <p:txBody>
          <a:bodyPr/>
          <a:lstStyle/>
          <a:p>
            <a:r>
              <a:rPr lang="en-US" dirty="0" smtClean="0"/>
              <a:t>Hitler planned to bomb Britain into submission because he knew an invasion would not work until it was substantially weakened.</a:t>
            </a:r>
          </a:p>
          <a:p>
            <a:r>
              <a:rPr lang="en-US" dirty="0" smtClean="0"/>
              <a:t>The British had radar and knew when the German planes were coming so they were able to shoot many of them down; hence daytime bombing was not efficient for the Germans.</a:t>
            </a:r>
          </a:p>
          <a:p>
            <a:r>
              <a:rPr lang="en-US" dirty="0" smtClean="0"/>
              <a:t>The Germans lost 3 times as many planes as the British.</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 of Britain</a:t>
            </a:r>
            <a:endParaRPr lang="en-US" dirty="0"/>
          </a:p>
        </p:txBody>
      </p:sp>
      <p:sp>
        <p:nvSpPr>
          <p:cNvPr id="3" name="Content Placeholder 2"/>
          <p:cNvSpPr>
            <a:spLocks noGrp="1"/>
          </p:cNvSpPr>
          <p:nvPr>
            <p:ph idx="1"/>
          </p:nvPr>
        </p:nvSpPr>
        <p:spPr/>
        <p:txBody>
          <a:bodyPr/>
          <a:lstStyle/>
          <a:p>
            <a:r>
              <a:rPr lang="en-US" dirty="0" smtClean="0"/>
              <a:t>The Germans resorted to night bombing Britain’s with fire bombs. </a:t>
            </a:r>
            <a:endParaRPr lang="en-US" dirty="0"/>
          </a:p>
        </p:txBody>
      </p:sp>
      <p:pic>
        <p:nvPicPr>
          <p:cNvPr id="4" name="Picture 3" descr="london_blitz.jpg"/>
          <p:cNvPicPr>
            <a:picLocks noChangeAspect="1"/>
          </p:cNvPicPr>
          <p:nvPr/>
        </p:nvPicPr>
        <p:blipFill>
          <a:blip r:embed="rId2" cstate="print"/>
          <a:stretch>
            <a:fillRect/>
          </a:stretch>
        </p:blipFill>
        <p:spPr>
          <a:xfrm>
            <a:off x="3962400" y="3200400"/>
            <a:ext cx="4572000" cy="341757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ap battle of britain.jpg"/>
          <p:cNvPicPr>
            <a:picLocks noGrp="1" noChangeAspect="1"/>
          </p:cNvPicPr>
          <p:nvPr>
            <p:ph idx="1"/>
          </p:nvPr>
        </p:nvPicPr>
        <p:blipFill>
          <a:blip r:embed="rId2" cstate="print"/>
          <a:stretch>
            <a:fillRect/>
          </a:stretch>
        </p:blipFill>
        <p:spPr>
          <a:xfrm>
            <a:off x="706238" y="838200"/>
            <a:ext cx="8113911" cy="5901026"/>
          </a:xfr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Narnia intro: Night bombing</a:t>
            </a:r>
            <a:endParaRPr lang="en-US" dirty="0"/>
          </a:p>
        </p:txBody>
      </p:sp>
      <p:sp>
        <p:nvSpPr>
          <p:cNvPr id="3" name="Content Placeholder 2"/>
          <p:cNvSpPr>
            <a:spLocks noGrp="1"/>
          </p:cNvSpPr>
          <p:nvPr>
            <p:ph idx="1"/>
          </p:nvPr>
        </p:nvSpPr>
        <p:spPr/>
        <p:txBody>
          <a:bodyPr/>
          <a:lstStyle/>
          <a:p>
            <a:r>
              <a:rPr lang="en-US" dirty="0" smtClean="0">
                <a:hlinkClick r:id="rId2"/>
              </a:rPr>
              <a:t>http://www.youtube.com/watch?v=SQ0fGS01Pdg</a:t>
            </a:r>
            <a:endParaRPr lang="en-US" dirty="0" smtClean="0"/>
          </a:p>
          <a:p>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Barbarossa – Attack on Russia</a:t>
            </a:r>
            <a:endParaRPr lang="en-US" dirty="0"/>
          </a:p>
        </p:txBody>
      </p:sp>
      <p:sp>
        <p:nvSpPr>
          <p:cNvPr id="3" name="Content Placeholder 2"/>
          <p:cNvSpPr>
            <a:spLocks noGrp="1"/>
          </p:cNvSpPr>
          <p:nvPr>
            <p:ph idx="1"/>
          </p:nvPr>
        </p:nvSpPr>
        <p:spPr/>
        <p:txBody>
          <a:bodyPr/>
          <a:lstStyle/>
          <a:p>
            <a:r>
              <a:rPr lang="en-US" dirty="0" smtClean="0"/>
              <a:t>Hitler launched a surprise attack on the Soviet Union to his east.</a:t>
            </a:r>
          </a:p>
          <a:p>
            <a:r>
              <a:rPr lang="en-US" dirty="0" smtClean="0"/>
              <a:t>June 22, 1941</a:t>
            </a:r>
          </a:p>
          <a:p>
            <a:r>
              <a:rPr lang="en-US" dirty="0" smtClean="0"/>
              <a:t>The “Barbarossa” operation targeted 3 key Russian cities: Leningrad, Moscow, &amp; Stalingrad.</a:t>
            </a:r>
          </a:p>
          <a:p>
            <a:r>
              <a:rPr lang="en-US" dirty="0" smtClean="0"/>
              <a:t>Russia bore the brunt of the Germans’ relentlessly brutal warfare.</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operation-barbarossa-map.gif"/>
          <p:cNvPicPr>
            <a:picLocks noGrp="1" noChangeAspect="1"/>
          </p:cNvPicPr>
          <p:nvPr>
            <p:ph idx="1"/>
          </p:nvPr>
        </p:nvPicPr>
        <p:blipFill>
          <a:blip r:embed="rId2" cstate="print"/>
          <a:stretch>
            <a:fillRect/>
          </a:stretch>
        </p:blipFill>
        <p:spPr>
          <a:xfrm>
            <a:off x="762000" y="609600"/>
            <a:ext cx="7812617" cy="5859462"/>
          </a:xfr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German troops in Russia 1941</a:t>
            </a:r>
            <a:endParaRPr lang="en-US" dirty="0"/>
          </a:p>
        </p:txBody>
      </p:sp>
      <p:pic>
        <p:nvPicPr>
          <p:cNvPr id="4" name="Content Placeholder 3" descr="troops_russia.jpg"/>
          <p:cNvPicPr>
            <a:picLocks noGrp="1" noChangeAspect="1"/>
          </p:cNvPicPr>
          <p:nvPr>
            <p:ph idx="1"/>
          </p:nvPr>
        </p:nvPicPr>
        <p:blipFill>
          <a:blip r:embed="rId2" cstate="print"/>
          <a:stretch>
            <a:fillRect/>
          </a:stretch>
        </p:blipFill>
        <p:spPr>
          <a:xfrm>
            <a:off x="1147376" y="2590800"/>
            <a:ext cx="6592473" cy="35052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trangling hand of versailles.jpg"/>
          <p:cNvPicPr>
            <a:picLocks noGrp="1" noChangeAspect="1"/>
          </p:cNvPicPr>
          <p:nvPr>
            <p:ph idx="1"/>
          </p:nvPr>
        </p:nvPicPr>
        <p:blipFill>
          <a:blip r:embed="rId2" cstate="print"/>
          <a:stretch>
            <a:fillRect/>
          </a:stretch>
        </p:blipFill>
        <p:spPr>
          <a:xfrm>
            <a:off x="1066800" y="838200"/>
            <a:ext cx="4491037" cy="4960483"/>
          </a:xfrm>
        </p:spPr>
      </p:pic>
      <p:sp>
        <p:nvSpPr>
          <p:cNvPr id="5" name="TextBox 4"/>
          <p:cNvSpPr txBox="1"/>
          <p:nvPr/>
        </p:nvSpPr>
        <p:spPr>
          <a:xfrm>
            <a:off x="5943600" y="1676400"/>
            <a:ext cx="2590800" cy="3693319"/>
          </a:xfrm>
          <a:prstGeom prst="rect">
            <a:avLst/>
          </a:prstGeom>
          <a:noFill/>
        </p:spPr>
        <p:txBody>
          <a:bodyPr wrap="square" rtlCol="0">
            <a:spAutoFit/>
          </a:bodyPr>
          <a:lstStyle/>
          <a:p>
            <a:r>
              <a:rPr lang="en-US" sz="2400" dirty="0" smtClean="0"/>
              <a:t>The strangling hand of the Treaty of Versailles gripping a map of Germany which bears a slight image of Adolph Hitler.</a:t>
            </a:r>
          </a:p>
          <a:p>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In just two years, the Nazi blitzkrieg had virtually conquered Europe, with Britain badly damaged.</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econd_world_war_europe_1941-1942_map_en.png"/>
          <p:cNvPicPr>
            <a:picLocks noGrp="1" noChangeAspect="1"/>
          </p:cNvPicPr>
          <p:nvPr>
            <p:ph idx="1"/>
          </p:nvPr>
        </p:nvPicPr>
        <p:blipFill>
          <a:blip r:embed="rId2" cstate="print"/>
          <a:stretch>
            <a:fillRect/>
          </a:stretch>
        </p:blipFill>
        <p:spPr>
          <a:xfrm>
            <a:off x="1066800" y="152400"/>
            <a:ext cx="7309104" cy="6705600"/>
          </a:xfr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Isolation &amp; Infamy</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Sink </a:t>
            </a:r>
            <a:r>
              <a:rPr lang="en-US" smtClean="0"/>
              <a:t>the Bismarck </a:t>
            </a:r>
            <a:r>
              <a:rPr lang="en-US" smtClean="0">
                <a:hlinkClick r:id="rId2"/>
              </a:rPr>
              <a:t>http://www.youtube.com/watch?v=KecIdlEAKhU</a:t>
            </a:r>
            <a:endParaRPr lang="en-US" smtClean="0"/>
          </a:p>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Forces that Kept U.S. on the Sidelines.</a:t>
            </a:r>
            <a:endParaRPr lang="en-US" dirty="0"/>
          </a:p>
        </p:txBody>
      </p:sp>
      <p:sp>
        <p:nvSpPr>
          <p:cNvPr id="3" name="Content Placeholder 2"/>
          <p:cNvSpPr>
            <a:spLocks noGrp="1"/>
          </p:cNvSpPr>
          <p:nvPr>
            <p:ph idx="1"/>
          </p:nvPr>
        </p:nvSpPr>
        <p:spPr/>
        <p:txBody>
          <a:bodyPr/>
          <a:lstStyle/>
          <a:p>
            <a:r>
              <a:rPr lang="en-US" dirty="0" smtClean="0"/>
              <a:t>1. A tradition of isolationism.</a:t>
            </a:r>
          </a:p>
          <a:p>
            <a:r>
              <a:rPr lang="en-US" dirty="0" smtClean="0"/>
              <a:t>2. Resentment over war debt (from WWI).</a:t>
            </a:r>
          </a:p>
          <a:p>
            <a:r>
              <a:rPr lang="en-US" dirty="0" smtClean="0"/>
              <a:t>3. Americans were focused on economic recovery from the Great Depression.</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Nervous Neutrality</a:t>
            </a:r>
            <a:endParaRPr lang="en-US" dirty="0"/>
          </a:p>
        </p:txBody>
      </p:sp>
      <p:sp>
        <p:nvSpPr>
          <p:cNvPr id="3" name="Content Placeholder 2"/>
          <p:cNvSpPr>
            <a:spLocks noGrp="1"/>
          </p:cNvSpPr>
          <p:nvPr>
            <p:ph idx="1"/>
          </p:nvPr>
        </p:nvSpPr>
        <p:spPr/>
        <p:txBody>
          <a:bodyPr/>
          <a:lstStyle/>
          <a:p>
            <a:r>
              <a:rPr lang="en-US" dirty="0" smtClean="0"/>
              <a:t>Neutrality Act of 1937 – cut off military supplies to belligerent nations.  </a:t>
            </a:r>
          </a:p>
          <a:p>
            <a:pPr lvl="1"/>
            <a:r>
              <a:rPr lang="en-US" dirty="0" smtClean="0"/>
              <a:t>Roosevelt wanted to change this because it had not hurt Hitler since Germany had already rearmed.  </a:t>
            </a:r>
          </a:p>
          <a:p>
            <a:pPr lvl="1"/>
            <a:r>
              <a:rPr lang="en-US" dirty="0" smtClean="0"/>
              <a:t>However, it did hurt the Allies because they couldn’t get the supplies they desperately needed.</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2"/>
          </p:nvPr>
        </p:nvSpPr>
        <p:spPr>
          <a:xfrm>
            <a:off x="5353496" y="1066800"/>
            <a:ext cx="3383280" cy="5561647"/>
          </a:xfrm>
        </p:spPr>
        <p:txBody>
          <a:bodyPr>
            <a:normAutofit/>
          </a:bodyPr>
          <a:lstStyle/>
          <a:p>
            <a:pPr>
              <a:buFont typeface="Arial" pitchFamily="34" charset="0"/>
              <a:buChar char="•"/>
            </a:pPr>
            <a:r>
              <a:rPr lang="en-US" sz="1800" dirty="0" smtClean="0"/>
              <a:t>Can purchase weaponry on a CASH BASIS.</a:t>
            </a:r>
          </a:p>
          <a:p>
            <a:pPr>
              <a:buFont typeface="Arial" pitchFamily="34" charset="0"/>
              <a:buChar char="•"/>
            </a:pPr>
            <a:r>
              <a:rPr lang="en-US" sz="1800" dirty="0" smtClean="0"/>
              <a:t>Must carry the weapons in their OWN SHIPS.</a:t>
            </a:r>
          </a:p>
          <a:p>
            <a:pPr>
              <a:buFont typeface="Arial" pitchFamily="34" charset="0"/>
              <a:buChar char="•"/>
            </a:pPr>
            <a:r>
              <a:rPr lang="en-US" sz="1800" dirty="0" smtClean="0"/>
              <a:t>Called “Cash and Carry”</a:t>
            </a:r>
          </a:p>
          <a:p>
            <a:pPr>
              <a:buFont typeface="Arial" pitchFamily="34" charset="0"/>
              <a:buChar char="•"/>
            </a:pPr>
            <a:r>
              <a:rPr lang="en-US" sz="1800" dirty="0" smtClean="0"/>
              <a:t>U.S. ships and passengers could not enter ports of nations at war.</a:t>
            </a:r>
          </a:p>
          <a:p>
            <a:pPr>
              <a:buFont typeface="Arial" pitchFamily="34" charset="0"/>
              <a:buChar char="•"/>
            </a:pPr>
            <a:r>
              <a:rPr lang="en-US" sz="1800" dirty="0" smtClean="0"/>
              <a:t>This act actually helped the Germans because they could conduct unrestricted submarine warfare without much fear of ticking off the Americans and drawing them into the war.</a:t>
            </a:r>
            <a:endParaRPr lang="en-US" sz="1800" dirty="0"/>
          </a:p>
        </p:txBody>
      </p:sp>
      <p:sp>
        <p:nvSpPr>
          <p:cNvPr id="4" name="Content Placeholder 3"/>
          <p:cNvSpPr>
            <a:spLocks noGrp="1"/>
          </p:cNvSpPr>
          <p:nvPr>
            <p:ph sz="half" idx="1"/>
          </p:nvPr>
        </p:nvSpPr>
        <p:spPr/>
        <p:txBody>
          <a:bodyPr/>
          <a:lstStyle/>
          <a:p>
            <a:r>
              <a:rPr lang="en-US" dirty="0" smtClean="0"/>
              <a:t>Neutrality Act of 1939</a:t>
            </a:r>
            <a:endParaRPr lang="en-US" dirty="0"/>
          </a:p>
        </p:txBody>
      </p:sp>
      <p:pic>
        <p:nvPicPr>
          <p:cNvPr id="5" name="Picture 4" descr="018.JPG"/>
          <p:cNvPicPr>
            <a:picLocks noChangeAspect="1"/>
          </p:cNvPicPr>
          <p:nvPr/>
        </p:nvPicPr>
        <p:blipFill>
          <a:blip r:embed="rId2" cstate="print"/>
          <a:stretch>
            <a:fillRect/>
          </a:stretch>
        </p:blipFill>
        <p:spPr>
          <a:xfrm>
            <a:off x="304801" y="1524000"/>
            <a:ext cx="4687650" cy="3124200"/>
          </a:xfrm>
          <a:prstGeom prst="rect">
            <a:avLst/>
          </a:prstGeom>
        </p:spPr>
      </p:pic>
      <p:sp>
        <p:nvSpPr>
          <p:cNvPr id="6" name="TextBox 5"/>
          <p:cNvSpPr txBox="1"/>
          <p:nvPr/>
        </p:nvSpPr>
        <p:spPr>
          <a:xfrm>
            <a:off x="381000" y="4953000"/>
            <a:ext cx="3315331" cy="923330"/>
          </a:xfrm>
          <a:prstGeom prst="rect">
            <a:avLst/>
          </a:prstGeom>
          <a:noFill/>
        </p:spPr>
        <p:txBody>
          <a:bodyPr wrap="none" rtlCol="0">
            <a:spAutoFit/>
          </a:bodyPr>
          <a:lstStyle/>
          <a:p>
            <a:r>
              <a:rPr lang="en-US" dirty="0" smtClean="0"/>
              <a:t>Actual captured U-505 in the </a:t>
            </a:r>
          </a:p>
          <a:p>
            <a:r>
              <a:rPr lang="en-US" dirty="0" smtClean="0"/>
              <a:t>Museum of Science &amp; Industry</a:t>
            </a:r>
          </a:p>
          <a:p>
            <a:r>
              <a:rPr lang="en-US" dirty="0" smtClean="0"/>
              <a:t>Chicago, Illinois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6.JPG"/>
          <p:cNvPicPr>
            <a:picLocks noChangeAspect="1"/>
          </p:cNvPicPr>
          <p:nvPr/>
        </p:nvPicPr>
        <p:blipFill>
          <a:blip r:embed="rId2" cstate="print"/>
          <a:stretch>
            <a:fillRect/>
          </a:stretch>
        </p:blipFill>
        <p:spPr>
          <a:xfrm>
            <a:off x="684679" y="838200"/>
            <a:ext cx="7888973" cy="5257800"/>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7.JPG"/>
          <p:cNvPicPr>
            <a:picLocks noChangeAspect="1"/>
          </p:cNvPicPr>
          <p:nvPr/>
        </p:nvPicPr>
        <p:blipFill>
          <a:blip r:embed="rId2" cstate="print"/>
          <a:stretch>
            <a:fillRect/>
          </a:stretch>
        </p:blipFill>
        <p:spPr>
          <a:xfrm>
            <a:off x="533400" y="737374"/>
            <a:ext cx="7925920" cy="5282425"/>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85800"/>
            <a:ext cx="8229600" cy="838200"/>
          </a:xfrm>
        </p:spPr>
        <p:txBody>
          <a:bodyPr>
            <a:normAutofit/>
          </a:bodyPr>
          <a:lstStyle/>
          <a:p>
            <a:r>
              <a:rPr lang="en-US" dirty="0" smtClean="0"/>
              <a:t>Reluctance</a:t>
            </a:r>
            <a:endParaRPr lang="en-US" dirty="0"/>
          </a:p>
        </p:txBody>
      </p:sp>
      <p:sp>
        <p:nvSpPr>
          <p:cNvPr id="6" name="Content Placeholder 5"/>
          <p:cNvSpPr>
            <a:spLocks noGrp="1"/>
          </p:cNvSpPr>
          <p:nvPr>
            <p:ph idx="1"/>
          </p:nvPr>
        </p:nvSpPr>
        <p:spPr>
          <a:xfrm>
            <a:off x="457200" y="1676400"/>
            <a:ext cx="8229600" cy="4898136"/>
          </a:xfrm>
        </p:spPr>
        <p:txBody>
          <a:bodyPr/>
          <a:lstStyle/>
          <a:p>
            <a:r>
              <a:rPr lang="en-US" dirty="0" smtClean="0"/>
              <a:t>Americans sympathized with the Allies,</a:t>
            </a:r>
          </a:p>
          <a:p>
            <a:r>
              <a:rPr lang="en-US" dirty="0" smtClean="0"/>
              <a:t>But focused on America First (committees)</a:t>
            </a:r>
          </a:p>
          <a:p>
            <a:r>
              <a:rPr lang="en-US" dirty="0" smtClean="0"/>
              <a:t>Roosevelt recognized the need for preparedness.</a:t>
            </a:r>
          </a:p>
          <a:p>
            <a:r>
              <a:rPr lang="en-US" dirty="0" smtClean="0"/>
              <a:t>First peacetime draft in U.S. history (Sept. 1940)</a:t>
            </a:r>
          </a:p>
          <a:p>
            <a:endParaRPr lang="en-US" dirty="0"/>
          </a:p>
        </p:txBody>
      </p:sp>
      <p:pic>
        <p:nvPicPr>
          <p:cNvPr id="7" name="Picture 6" descr="America First Committee 1941.jpg"/>
          <p:cNvPicPr>
            <a:picLocks noChangeAspect="1"/>
          </p:cNvPicPr>
          <p:nvPr/>
        </p:nvPicPr>
        <p:blipFill>
          <a:blip r:embed="rId2" cstate="print"/>
          <a:stretch>
            <a:fillRect/>
          </a:stretch>
        </p:blipFill>
        <p:spPr>
          <a:xfrm>
            <a:off x="1981200" y="3810000"/>
            <a:ext cx="3215473" cy="2438400"/>
          </a:xfrm>
          <a:prstGeom prst="rect">
            <a:avLst/>
          </a:prstGeom>
        </p:spPr>
      </p:pic>
      <p:sp>
        <p:nvSpPr>
          <p:cNvPr id="8" name="TextBox 7"/>
          <p:cNvSpPr txBox="1"/>
          <p:nvPr/>
        </p:nvSpPr>
        <p:spPr>
          <a:xfrm>
            <a:off x="5486400" y="4724400"/>
            <a:ext cx="2818400" cy="1477328"/>
          </a:xfrm>
          <a:prstGeom prst="rect">
            <a:avLst/>
          </a:prstGeom>
          <a:noFill/>
        </p:spPr>
        <p:txBody>
          <a:bodyPr wrap="none" rtlCol="0">
            <a:spAutoFit/>
          </a:bodyPr>
          <a:lstStyle/>
          <a:p>
            <a:r>
              <a:rPr lang="en-US" dirty="0" smtClean="0"/>
              <a:t>America First Committee </a:t>
            </a:r>
          </a:p>
          <a:p>
            <a:r>
              <a:rPr lang="en-US" dirty="0" smtClean="0"/>
              <a:t>Meeting in Chicago,</a:t>
            </a:r>
          </a:p>
          <a:p>
            <a:r>
              <a:rPr lang="en-US" dirty="0" smtClean="0"/>
              <a:t>April 23, 1941.</a:t>
            </a:r>
          </a:p>
          <a:p>
            <a:r>
              <a:rPr lang="en-US" dirty="0" smtClean="0"/>
              <a:t>Charles Lindbergh, </a:t>
            </a:r>
          </a:p>
          <a:p>
            <a:r>
              <a:rPr lang="en-US" dirty="0" smtClean="0"/>
              <a:t>featured speaker</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Treaty of Versailles</a:t>
            </a:r>
            <a:endParaRPr lang="en-US" dirty="0"/>
          </a:p>
        </p:txBody>
      </p:sp>
      <p:sp>
        <p:nvSpPr>
          <p:cNvPr id="3" name="Content Placeholder 2"/>
          <p:cNvSpPr>
            <a:spLocks noGrp="1"/>
          </p:cNvSpPr>
          <p:nvPr>
            <p:ph idx="1"/>
          </p:nvPr>
        </p:nvSpPr>
        <p:spPr/>
        <p:txBody>
          <a:bodyPr/>
          <a:lstStyle/>
          <a:p>
            <a:r>
              <a:rPr lang="en-US" dirty="0" smtClean="0"/>
              <a:t>Much of Germany’s territory, all of its colonies, some of its people were given to France, Belgium, and Poland.</a:t>
            </a:r>
          </a:p>
          <a:p>
            <a:r>
              <a:rPr lang="en-US" dirty="0" smtClean="0"/>
              <a:t>Size of Germany’s army and navy were limited.</a:t>
            </a:r>
          </a:p>
          <a:p>
            <a:r>
              <a:rPr lang="en-US" dirty="0" smtClean="0"/>
              <a:t>Banned tanks and the air force.</a:t>
            </a:r>
          </a:p>
          <a:p>
            <a:r>
              <a:rPr lang="en-US" dirty="0" smtClean="0"/>
              <a:t>War guilt clause</a:t>
            </a:r>
          </a:p>
          <a:p>
            <a:r>
              <a:rPr lang="en-US" dirty="0" smtClean="0"/>
              <a:t>Reparation payments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457200"/>
          </a:xfrm>
        </p:spPr>
        <p:txBody>
          <a:bodyPr>
            <a:normAutofit fontScale="90000"/>
          </a:bodyPr>
          <a:lstStyle/>
          <a:p>
            <a:endParaRPr lang="en-US" dirty="0"/>
          </a:p>
        </p:txBody>
      </p:sp>
      <p:sp>
        <p:nvSpPr>
          <p:cNvPr id="3" name="Content Placeholder 2"/>
          <p:cNvSpPr>
            <a:spLocks noGrp="1"/>
          </p:cNvSpPr>
          <p:nvPr>
            <p:ph idx="1"/>
          </p:nvPr>
        </p:nvSpPr>
        <p:spPr>
          <a:xfrm>
            <a:off x="457200" y="1676400"/>
            <a:ext cx="8229600" cy="4898136"/>
          </a:xfrm>
        </p:spPr>
        <p:txBody>
          <a:bodyPr>
            <a:normAutofit/>
          </a:bodyPr>
          <a:lstStyle/>
          <a:p>
            <a:r>
              <a:rPr lang="en-US" sz="5400" dirty="0" smtClean="0"/>
              <a:t>Americans vacillated between </a:t>
            </a:r>
          </a:p>
          <a:p>
            <a:pPr lvl="1"/>
            <a:r>
              <a:rPr lang="en-US" sz="5400" dirty="0" smtClean="0"/>
              <a:t>preparedness and </a:t>
            </a:r>
          </a:p>
          <a:p>
            <a:pPr lvl="1"/>
            <a:r>
              <a:rPr lang="en-US" sz="5400" dirty="0" err="1" smtClean="0"/>
              <a:t>pacificism</a:t>
            </a:r>
            <a:r>
              <a:rPr lang="en-US" sz="5400" dirty="0" smtClean="0"/>
              <a:t>.</a:t>
            </a:r>
            <a:endParaRPr 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Gallup Polls 1938-1940</a:t>
            </a:r>
            <a:endParaRPr lang="en-US" dirty="0"/>
          </a:p>
        </p:txBody>
      </p:sp>
      <p:sp>
        <p:nvSpPr>
          <p:cNvPr id="3" name="Content Placeholder 2"/>
          <p:cNvSpPr>
            <a:spLocks noGrp="1"/>
          </p:cNvSpPr>
          <p:nvPr>
            <p:ph idx="1"/>
          </p:nvPr>
        </p:nvSpPr>
        <p:spPr/>
        <p:txBody>
          <a:bodyPr/>
          <a:lstStyle/>
          <a:p>
            <a:r>
              <a:rPr lang="en-US" dirty="0" smtClean="0"/>
              <a:t>Page 801 Out of Many.</a:t>
            </a:r>
          </a:p>
          <a:p>
            <a:r>
              <a:rPr lang="en-US" dirty="0" smtClean="0"/>
              <a:t>What do these polls tell us about American public opinion about entering the war?</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066800"/>
          </a:xfrm>
        </p:spPr>
        <p:txBody>
          <a:bodyPr/>
          <a:lstStyle/>
          <a:p>
            <a:r>
              <a:rPr lang="en-US" dirty="0" smtClean="0"/>
              <a:t>1940 Election</a:t>
            </a:r>
            <a:endParaRPr lang="en-US" dirty="0"/>
          </a:p>
        </p:txBody>
      </p:sp>
      <p:sp>
        <p:nvSpPr>
          <p:cNvPr id="3" name="Content Placeholder 2"/>
          <p:cNvSpPr>
            <a:spLocks noGrp="1"/>
          </p:cNvSpPr>
          <p:nvPr>
            <p:ph idx="1"/>
          </p:nvPr>
        </p:nvSpPr>
        <p:spPr>
          <a:xfrm>
            <a:off x="457200" y="1981200"/>
            <a:ext cx="8229600" cy="4325112"/>
          </a:xfrm>
        </p:spPr>
        <p:txBody>
          <a:bodyPr/>
          <a:lstStyle/>
          <a:p>
            <a:r>
              <a:rPr lang="en-US" dirty="0" smtClean="0"/>
              <a:t>FDR ran for a third term.</a:t>
            </a:r>
          </a:p>
          <a:p>
            <a:r>
              <a:rPr lang="en-US" dirty="0" smtClean="0"/>
              <a:t>During his campaign he promised, “I have said this before, but I shall say it again and again and again: Your boys are not going to be sent into any foreign wars.”</a:t>
            </a:r>
          </a:p>
          <a:p>
            <a:r>
              <a:rPr lang="en-US" dirty="0" smtClean="0"/>
              <a:t>Republican Opponent: Wendell Willkie, former Democrat.</a:t>
            </a:r>
          </a:p>
          <a:p>
            <a:r>
              <a:rPr lang="en-US" dirty="0" smtClean="0"/>
              <a:t>Democrat Slogan: “Don’t switch horses in the middle of the stream.”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Roosevelt’s Four Freedoms Speech</a:t>
            </a:r>
            <a:endParaRPr lang="en-US" dirty="0"/>
          </a:p>
        </p:txBody>
      </p:sp>
      <p:sp>
        <p:nvSpPr>
          <p:cNvPr id="3" name="Content Placeholder 2"/>
          <p:cNvSpPr>
            <a:spLocks noGrp="1"/>
          </p:cNvSpPr>
          <p:nvPr>
            <p:ph idx="1"/>
          </p:nvPr>
        </p:nvSpPr>
        <p:spPr/>
        <p:txBody>
          <a:bodyPr/>
          <a:lstStyle/>
          <a:p>
            <a:r>
              <a:rPr lang="en-US" dirty="0" smtClean="0">
                <a:hlinkClick r:id="rId2"/>
              </a:rPr>
              <a:t>http://www.archives.gov/exhibits/powers_of_persuasion/audio/pres_roosevelts_address.wav</a:t>
            </a:r>
            <a:endParaRPr lang="en-US" dirty="0" smtClean="0"/>
          </a:p>
          <a:p>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osevelt 4 Freedoms Speech.jpg"/>
          <p:cNvPicPr>
            <a:picLocks noChangeAspect="1"/>
          </p:cNvPicPr>
          <p:nvPr/>
        </p:nvPicPr>
        <p:blipFill>
          <a:blip r:embed="rId2" cstate="print"/>
          <a:stretch>
            <a:fillRect/>
          </a:stretch>
        </p:blipFill>
        <p:spPr>
          <a:xfrm>
            <a:off x="2286000" y="95250"/>
            <a:ext cx="4572000" cy="666750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ve_freedom_worship.jpg"/>
          <p:cNvPicPr>
            <a:picLocks noChangeAspect="1"/>
          </p:cNvPicPr>
          <p:nvPr/>
        </p:nvPicPr>
        <p:blipFill>
          <a:blip r:embed="rId2" cstate="print"/>
          <a:stretch>
            <a:fillRect/>
          </a:stretch>
        </p:blipFill>
        <p:spPr>
          <a:xfrm>
            <a:off x="2286000" y="203200"/>
            <a:ext cx="4572000" cy="64516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eedom_from_want.jpg"/>
          <p:cNvPicPr>
            <a:picLocks noChangeAspect="1"/>
          </p:cNvPicPr>
          <p:nvPr/>
        </p:nvPicPr>
        <p:blipFill>
          <a:blip r:embed="rId2" cstate="print"/>
          <a:stretch>
            <a:fillRect/>
          </a:stretch>
        </p:blipFill>
        <p:spPr>
          <a:xfrm>
            <a:off x="2159000" y="50800"/>
            <a:ext cx="4826000" cy="67564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eedom_from_fear.jpg"/>
          <p:cNvPicPr>
            <a:picLocks noChangeAspect="1"/>
          </p:cNvPicPr>
          <p:nvPr/>
        </p:nvPicPr>
        <p:blipFill>
          <a:blip r:embed="rId2" cstate="print"/>
          <a:stretch>
            <a:fillRect/>
          </a:stretch>
        </p:blipFill>
        <p:spPr>
          <a:xfrm>
            <a:off x="1219200" y="0"/>
            <a:ext cx="4670323" cy="6858000"/>
          </a:xfrm>
          <a:prstGeom prst="rect">
            <a:avLst/>
          </a:prstGeom>
        </p:spPr>
      </p:pic>
      <p:sp>
        <p:nvSpPr>
          <p:cNvPr id="3" name="TextBox 2"/>
          <p:cNvSpPr txBox="1"/>
          <p:nvPr/>
        </p:nvSpPr>
        <p:spPr>
          <a:xfrm>
            <a:off x="6477000" y="5638800"/>
            <a:ext cx="2021707" cy="369332"/>
          </a:xfrm>
          <a:prstGeom prst="rect">
            <a:avLst/>
          </a:prstGeom>
          <a:noFill/>
        </p:spPr>
        <p:txBody>
          <a:bodyPr wrap="none" rtlCol="0">
            <a:spAutoFit/>
          </a:bodyPr>
          <a:lstStyle/>
          <a:p>
            <a:r>
              <a:rPr lang="en-US" dirty="0" smtClean="0"/>
              <a:t>Norman Rockwell</a:t>
            </a:r>
            <a:endParaRPr 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914400"/>
            <a:ext cx="7086600" cy="5139869"/>
          </a:xfrm>
          <a:prstGeom prst="rect">
            <a:avLst/>
          </a:prstGeom>
        </p:spPr>
        <p:txBody>
          <a:bodyPr wrap="square">
            <a:spAutoFit/>
          </a:bodyPr>
          <a:lstStyle/>
          <a:p>
            <a:pPr algn="ctr"/>
            <a:r>
              <a:rPr lang="en-US" b="1" dirty="0" smtClean="0"/>
              <a:t>The U.S. Constitution Amendment I</a:t>
            </a:r>
          </a:p>
          <a:p>
            <a:endParaRPr lang="en-US" b="1" dirty="0" smtClean="0"/>
          </a:p>
          <a:p>
            <a:pPr algn="ctr"/>
            <a:r>
              <a:rPr lang="en-US" sz="3200" dirty="0" smtClean="0"/>
              <a:t>Congress shall make no law respecting an establishment of religion, or prohibiting the free exercise thereof; or abridging the freedom of speech, or of the press; or the right of the people peaceably to assemble, and to petition the Government for a redress of grievances.</a:t>
            </a:r>
          </a:p>
          <a:p>
            <a:r>
              <a:rPr lang="en-US" dirty="0" smtClean="0"/>
              <a:t/>
            </a:r>
            <a:br>
              <a:rPr lang="en-US" dirty="0" smtClean="0"/>
            </a:br>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143000"/>
            <a:ext cx="8229600" cy="228600"/>
          </a:xfrm>
        </p:spPr>
        <p:txBody>
          <a:bodyPr>
            <a:normAutofit fontScale="90000"/>
          </a:bodyPr>
          <a:lstStyle/>
          <a:p>
            <a:endParaRPr lang="en-US" dirty="0"/>
          </a:p>
        </p:txBody>
      </p:sp>
      <p:sp>
        <p:nvSpPr>
          <p:cNvPr id="6" name="Content Placeholder 5"/>
          <p:cNvSpPr>
            <a:spLocks noGrp="1"/>
          </p:cNvSpPr>
          <p:nvPr>
            <p:ph idx="1"/>
          </p:nvPr>
        </p:nvSpPr>
        <p:spPr>
          <a:xfrm>
            <a:off x="457200" y="1524000"/>
            <a:ext cx="8229600" cy="5050536"/>
          </a:xfrm>
        </p:spPr>
        <p:txBody>
          <a:bodyPr>
            <a:normAutofit/>
          </a:bodyPr>
          <a:lstStyle/>
          <a:p>
            <a:r>
              <a:rPr lang="en-US" sz="3600" dirty="0" smtClean="0"/>
              <a:t>The U.S. would have to fight the enemies of free people alone if England were destroyed.</a:t>
            </a:r>
          </a:p>
          <a:p>
            <a:r>
              <a:rPr lang="en-US" sz="3600" dirty="0" smtClean="0"/>
              <a:t>The four freedoms were one way Roosevelt led Americans into giving more support to the Allies.</a:t>
            </a:r>
          </a:p>
          <a:p>
            <a:r>
              <a:rPr lang="en-US" sz="3600" dirty="0" smtClean="0"/>
              <a:t>Congress voted all-out aid to the Allies.</a:t>
            </a:r>
            <a:endParaRPr lang="en-US" sz="3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German Response</a:t>
            </a:r>
            <a:endParaRPr lang="en-US" dirty="0"/>
          </a:p>
        </p:txBody>
      </p:sp>
      <p:sp>
        <p:nvSpPr>
          <p:cNvPr id="3" name="Content Placeholder 2"/>
          <p:cNvSpPr>
            <a:spLocks noGrp="1"/>
          </p:cNvSpPr>
          <p:nvPr>
            <p:ph idx="1"/>
          </p:nvPr>
        </p:nvSpPr>
        <p:spPr/>
        <p:txBody>
          <a:bodyPr/>
          <a:lstStyle/>
          <a:p>
            <a:r>
              <a:rPr lang="en-US" dirty="0" smtClean="0"/>
              <a:t>Military revolts</a:t>
            </a:r>
          </a:p>
          <a:p>
            <a:r>
              <a:rPr lang="en-US" dirty="0" smtClean="0"/>
              <a:t>Union strikes</a:t>
            </a:r>
          </a:p>
          <a:p>
            <a:r>
              <a:rPr lang="en-US" dirty="0" smtClean="0"/>
              <a:t>Communist revolts, thousand dead</a:t>
            </a:r>
          </a:p>
          <a:p>
            <a:r>
              <a:rPr lang="en-US" dirty="0" smtClean="0"/>
              <a:t>Assassination of leading politicians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066800"/>
          </a:xfrm>
        </p:spPr>
        <p:txBody>
          <a:bodyPr/>
          <a:lstStyle/>
          <a:p>
            <a:r>
              <a:rPr lang="en-US" dirty="0" smtClean="0"/>
              <a:t>Lend-Lease Act</a:t>
            </a:r>
            <a:endParaRPr lang="en-US" dirty="0"/>
          </a:p>
        </p:txBody>
      </p:sp>
      <p:sp>
        <p:nvSpPr>
          <p:cNvPr id="3" name="Content Placeholder 2"/>
          <p:cNvSpPr>
            <a:spLocks noGrp="1"/>
          </p:cNvSpPr>
          <p:nvPr>
            <p:ph idx="1"/>
          </p:nvPr>
        </p:nvSpPr>
        <p:spPr>
          <a:xfrm>
            <a:off x="457200" y="1981200"/>
            <a:ext cx="8229600" cy="4593336"/>
          </a:xfrm>
        </p:spPr>
        <p:txBody>
          <a:bodyPr/>
          <a:lstStyle/>
          <a:p>
            <a:r>
              <a:rPr lang="en-US" dirty="0" smtClean="0"/>
              <a:t>U.S. supplied any Allied nation with war materiel. </a:t>
            </a:r>
            <a:endParaRPr lang="en-US" dirty="0"/>
          </a:p>
        </p:txBody>
      </p:sp>
      <p:pic>
        <p:nvPicPr>
          <p:cNvPr id="4" name="Picture 3" descr="LendLease_Pix3.jpg"/>
          <p:cNvPicPr>
            <a:picLocks noChangeAspect="1"/>
          </p:cNvPicPr>
          <p:nvPr/>
        </p:nvPicPr>
        <p:blipFill>
          <a:blip r:embed="rId2" cstate="print"/>
          <a:stretch>
            <a:fillRect/>
          </a:stretch>
        </p:blipFill>
        <p:spPr>
          <a:xfrm>
            <a:off x="3352800" y="2590800"/>
            <a:ext cx="3952875" cy="3895725"/>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of U.S. Forces</a:t>
            </a:r>
            <a:endParaRPr lang="en-US" dirty="0"/>
          </a:p>
        </p:txBody>
      </p:sp>
      <p:sp>
        <p:nvSpPr>
          <p:cNvPr id="3" name="Content Placeholder 2"/>
          <p:cNvSpPr>
            <a:spLocks noGrp="1"/>
          </p:cNvSpPr>
          <p:nvPr>
            <p:ph idx="1"/>
          </p:nvPr>
        </p:nvSpPr>
        <p:spPr/>
        <p:txBody>
          <a:bodyPr>
            <a:normAutofit/>
          </a:bodyPr>
          <a:lstStyle/>
          <a:p>
            <a:r>
              <a:rPr lang="en-US" sz="4400" dirty="0" smtClean="0"/>
              <a:t>Iceland and Greenland to protect North Atlantic shipping lanes.</a:t>
            </a:r>
            <a:endParaRPr lang="en-US" sz="44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Atlantic Charter – Roosevelt &amp; Churchill</a:t>
            </a:r>
            <a:endParaRPr lang="en-US" dirty="0"/>
          </a:p>
        </p:txBody>
      </p:sp>
      <p:sp>
        <p:nvSpPr>
          <p:cNvPr id="3" name="Content Placeholder 2"/>
          <p:cNvSpPr>
            <a:spLocks noGrp="1"/>
          </p:cNvSpPr>
          <p:nvPr>
            <p:ph sz="half" idx="1"/>
          </p:nvPr>
        </p:nvSpPr>
        <p:spPr/>
        <p:txBody>
          <a:bodyPr>
            <a:normAutofit/>
          </a:bodyPr>
          <a:lstStyle/>
          <a:p>
            <a:r>
              <a:rPr lang="en-US" sz="2800" dirty="0" smtClean="0"/>
              <a:t>Common Principles</a:t>
            </a:r>
          </a:p>
          <a:p>
            <a:pPr lvl="1"/>
            <a:r>
              <a:rPr lang="en-US" sz="2800" dirty="0" smtClean="0"/>
              <a:t>Self Determination</a:t>
            </a:r>
          </a:p>
          <a:p>
            <a:pPr lvl="1"/>
            <a:r>
              <a:rPr lang="en-US" sz="2800" dirty="0" smtClean="0"/>
              <a:t>Freedom of the Seas</a:t>
            </a:r>
          </a:p>
          <a:p>
            <a:pPr lvl="1"/>
            <a:r>
              <a:rPr lang="en-US" sz="2800" dirty="0" smtClean="0"/>
              <a:t>Economic Cooperation</a:t>
            </a:r>
            <a:endParaRPr lang="en-US" sz="2800" dirty="0"/>
          </a:p>
        </p:txBody>
      </p:sp>
      <p:sp>
        <p:nvSpPr>
          <p:cNvPr id="4" name="Content Placeholder 3"/>
          <p:cNvSpPr>
            <a:spLocks noGrp="1"/>
          </p:cNvSpPr>
          <p:nvPr>
            <p:ph sz="half" idx="2"/>
          </p:nvPr>
        </p:nvSpPr>
        <p:spPr/>
        <p:txBody>
          <a:bodyPr/>
          <a:lstStyle/>
          <a:p>
            <a:r>
              <a:rPr lang="en-US" sz="3200" dirty="0" smtClean="0"/>
              <a:t>Expressed the Goals of anti-Axis nations</a:t>
            </a:r>
          </a:p>
          <a:p>
            <a:r>
              <a:rPr lang="en-US" sz="3200" dirty="0" smtClean="0"/>
              <a:t>Expressed America’s moral commitment to the Allied cause</a:t>
            </a:r>
          </a:p>
          <a:p>
            <a:endParaRPr 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85800"/>
            <a:ext cx="8229600" cy="1066800"/>
          </a:xfrm>
        </p:spPr>
        <p:txBody>
          <a:bodyPr/>
          <a:lstStyle/>
          <a:p>
            <a:r>
              <a:rPr lang="en-US" dirty="0" smtClean="0"/>
              <a:t>The Atlantic Charter</a:t>
            </a:r>
            <a:endParaRPr lang="en-US" dirty="0"/>
          </a:p>
        </p:txBody>
      </p:sp>
      <p:pic>
        <p:nvPicPr>
          <p:cNvPr id="7" name="Content Placeholder 6" descr="Atlantic Charter.jpg"/>
          <p:cNvPicPr>
            <a:picLocks noGrp="1" noChangeAspect="1"/>
          </p:cNvPicPr>
          <p:nvPr>
            <p:ph idx="1"/>
          </p:nvPr>
        </p:nvPicPr>
        <p:blipFill>
          <a:blip r:embed="rId2" cstate="print"/>
          <a:stretch>
            <a:fillRect/>
          </a:stretch>
        </p:blipFill>
        <p:spPr>
          <a:xfrm>
            <a:off x="2590800" y="1676400"/>
            <a:ext cx="5989546" cy="4954588"/>
          </a:xfr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95400" y="1828800"/>
            <a:ext cx="6400800" cy="2308324"/>
          </a:xfrm>
          <a:prstGeom prst="rect">
            <a:avLst/>
          </a:prstGeom>
          <a:noFill/>
        </p:spPr>
        <p:txBody>
          <a:bodyPr wrap="square" rtlCol="0">
            <a:spAutoFit/>
          </a:bodyPr>
          <a:lstStyle/>
          <a:p>
            <a:pPr algn="ctr"/>
            <a:r>
              <a:rPr lang="en-US" sz="4800" dirty="0" smtClean="0"/>
              <a:t>Was American neutrality compromised?</a:t>
            </a:r>
            <a:endParaRPr lang="en-US" sz="48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Hitler thought so.</a:t>
            </a:r>
            <a:endParaRPr lang="en-US" dirty="0"/>
          </a:p>
        </p:txBody>
      </p:sp>
      <p:sp>
        <p:nvSpPr>
          <p:cNvPr id="3" name="Content Placeholder 2"/>
          <p:cNvSpPr>
            <a:spLocks noGrp="1"/>
          </p:cNvSpPr>
          <p:nvPr>
            <p:ph idx="1"/>
          </p:nvPr>
        </p:nvSpPr>
        <p:spPr/>
        <p:txBody>
          <a:bodyPr/>
          <a:lstStyle/>
          <a:p>
            <a:r>
              <a:rPr lang="en-US" dirty="0" smtClean="0"/>
              <a:t>May 1941: German sub attacks and sinks American merchant vessel near Brazil.</a:t>
            </a:r>
          </a:p>
          <a:p>
            <a:r>
              <a:rPr lang="en-US" dirty="0" smtClean="0"/>
              <a:t>September 1941: U.S. destroyer </a:t>
            </a:r>
            <a:r>
              <a:rPr lang="en-US" i="1" dirty="0" smtClean="0"/>
              <a:t>Greer</a:t>
            </a:r>
            <a:r>
              <a:rPr lang="en-US" dirty="0" smtClean="0"/>
              <a:t> is fired upon by a German submarine.</a:t>
            </a:r>
          </a:p>
          <a:p>
            <a:r>
              <a:rPr lang="en-US" dirty="0" smtClean="0"/>
              <a:t>October 1941: U.S. destroyer </a:t>
            </a:r>
            <a:r>
              <a:rPr lang="en-US" i="1" dirty="0" smtClean="0"/>
              <a:t>Kearny</a:t>
            </a:r>
            <a:r>
              <a:rPr lang="en-US" dirty="0" smtClean="0"/>
              <a:t> is torpedoed, killing 11 sailors.</a:t>
            </a:r>
          </a:p>
          <a:p>
            <a:r>
              <a:rPr lang="en-US" dirty="0" smtClean="0"/>
              <a:t>October 1941: U.S. destroyer </a:t>
            </a:r>
            <a:r>
              <a:rPr lang="en-US" i="1" dirty="0" smtClean="0"/>
              <a:t>Reuben</a:t>
            </a:r>
            <a:r>
              <a:rPr lang="en-US" dirty="0" smtClean="0"/>
              <a:t> </a:t>
            </a:r>
            <a:r>
              <a:rPr lang="en-US" i="1" dirty="0" smtClean="0"/>
              <a:t>James is sunk </a:t>
            </a:r>
            <a:r>
              <a:rPr lang="en-US" dirty="0" smtClean="0"/>
              <a:t>in the Atlantic, with 100 sailors lost.</a:t>
            </a:r>
            <a:endParaRPr lang="en-US" i="1"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52400"/>
          </a:xfrm>
        </p:spPr>
        <p:txBody>
          <a:bodyPr>
            <a:normAutofit fontScale="90000"/>
          </a:bodyPr>
          <a:lstStyle/>
          <a:p>
            <a:endParaRPr lang="en-US" dirty="0"/>
          </a:p>
        </p:txBody>
      </p:sp>
      <p:pic>
        <p:nvPicPr>
          <p:cNvPr id="4" name="Content Placeholder 3" descr="ReubenJames-torpedo.gif"/>
          <p:cNvPicPr>
            <a:picLocks noGrp="1" noChangeAspect="1"/>
          </p:cNvPicPr>
          <p:nvPr>
            <p:ph idx="1"/>
          </p:nvPr>
        </p:nvPicPr>
        <p:blipFill>
          <a:blip r:embed="rId2" cstate="print"/>
          <a:stretch>
            <a:fillRect/>
          </a:stretch>
        </p:blipFill>
        <p:spPr>
          <a:xfrm>
            <a:off x="838200" y="1066800"/>
            <a:ext cx="7303061" cy="4775078"/>
          </a:xfrm>
        </p:spPr>
      </p:pic>
      <p:sp>
        <p:nvSpPr>
          <p:cNvPr id="5" name="TextBox 4"/>
          <p:cNvSpPr txBox="1"/>
          <p:nvPr/>
        </p:nvSpPr>
        <p:spPr>
          <a:xfrm>
            <a:off x="2286000" y="6096000"/>
            <a:ext cx="4232249" cy="369332"/>
          </a:xfrm>
          <a:prstGeom prst="rect">
            <a:avLst/>
          </a:prstGeom>
          <a:noFill/>
        </p:spPr>
        <p:txBody>
          <a:bodyPr wrap="none" rtlCol="0">
            <a:spAutoFit/>
          </a:bodyPr>
          <a:lstStyle/>
          <a:p>
            <a:r>
              <a:rPr lang="en-US" dirty="0" smtClean="0"/>
              <a:t>Reuben James torpedoed, October 1941</a:t>
            </a:r>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hlinkClick r:id="rId2"/>
              </a:rPr>
              <a:t>http://www.youtube.com/watch?v=DrZjJsIA1EI</a:t>
            </a:r>
            <a:endParaRPr lang="en-US" dirty="0" smtClean="0"/>
          </a:p>
          <a:p>
            <a:pPr lvl="1"/>
            <a:r>
              <a:rPr lang="en-US" dirty="0" smtClean="0"/>
              <a:t>Woody Guthrie’s “Sinking of the Reuben James”</a:t>
            </a:r>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90600"/>
          </a:xfrm>
        </p:spPr>
        <p:txBody>
          <a:bodyPr/>
          <a:lstStyle/>
          <a:p>
            <a:r>
              <a:rPr lang="en-US" dirty="0" smtClean="0"/>
              <a:t>The Flying Tigers (in China)</a:t>
            </a:r>
            <a:endParaRPr lang="en-US" dirty="0"/>
          </a:p>
        </p:txBody>
      </p:sp>
      <p:sp>
        <p:nvSpPr>
          <p:cNvPr id="3" name="Content Placeholder 2"/>
          <p:cNvSpPr>
            <a:spLocks noGrp="1"/>
          </p:cNvSpPr>
          <p:nvPr>
            <p:ph idx="1"/>
          </p:nvPr>
        </p:nvSpPr>
        <p:spPr>
          <a:xfrm>
            <a:off x="457200" y="1752600"/>
            <a:ext cx="8229600" cy="4821936"/>
          </a:xfrm>
        </p:spPr>
        <p:txBody>
          <a:bodyPr/>
          <a:lstStyle/>
          <a:p>
            <a:r>
              <a:rPr lang="en-US" dirty="0" smtClean="0"/>
              <a:t>Spring 1941 (Period of Neutrality)</a:t>
            </a:r>
          </a:p>
          <a:p>
            <a:r>
              <a:rPr lang="en-US" dirty="0" smtClean="0"/>
              <a:t>U.S. asked for “</a:t>
            </a:r>
            <a:r>
              <a:rPr lang="en-US" i="1" dirty="0" smtClean="0"/>
              <a:t>volunteer”</a:t>
            </a:r>
            <a:r>
              <a:rPr lang="en-US" dirty="0" smtClean="0"/>
              <a:t> pilots to fly 100 P-40 “Tomahawk” fighter planes the U.S. has sent to French General Chennault who was advising Chiang Kai-shek on air power.</a:t>
            </a:r>
          </a:p>
          <a:p>
            <a:r>
              <a:rPr lang="en-US" dirty="0" smtClean="0"/>
              <a:t>They were ill-equipped and seriously out-numbered, but they downed 286 Japanese aircraft during 7 months of operation.</a:t>
            </a:r>
          </a:p>
          <a:p>
            <a:r>
              <a:rPr lang="en-US" dirty="0" smtClean="0"/>
              <a:t>Officially known as American Volunteer Group (AVG)</a:t>
            </a:r>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Flying Tigers.jpg"/>
          <p:cNvPicPr>
            <a:picLocks noGrp="1" noChangeAspect="1"/>
          </p:cNvPicPr>
          <p:nvPr>
            <p:ph idx="1"/>
          </p:nvPr>
        </p:nvPicPr>
        <p:blipFill>
          <a:blip r:embed="rId2" cstate="print"/>
          <a:stretch>
            <a:fillRect/>
          </a:stretch>
        </p:blipFill>
        <p:spPr>
          <a:xfrm>
            <a:off x="1371600" y="1447800"/>
            <a:ext cx="6309164" cy="436968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066800"/>
          </a:xfrm>
        </p:spPr>
        <p:txBody>
          <a:bodyPr/>
          <a:lstStyle/>
          <a:p>
            <a:r>
              <a:rPr lang="en-US" dirty="0" smtClean="0"/>
              <a:t>Economic Distress</a:t>
            </a:r>
            <a:endParaRPr lang="en-US" dirty="0"/>
          </a:p>
        </p:txBody>
      </p:sp>
      <p:sp>
        <p:nvSpPr>
          <p:cNvPr id="3" name="Content Placeholder 2"/>
          <p:cNvSpPr>
            <a:spLocks noGrp="1"/>
          </p:cNvSpPr>
          <p:nvPr>
            <p:ph idx="1"/>
          </p:nvPr>
        </p:nvSpPr>
        <p:spPr>
          <a:xfrm>
            <a:off x="381000" y="1676400"/>
            <a:ext cx="8229600" cy="4648200"/>
          </a:xfrm>
        </p:spPr>
        <p:txBody>
          <a:bodyPr>
            <a:normAutofit/>
          </a:bodyPr>
          <a:lstStyle/>
          <a:p>
            <a:r>
              <a:rPr lang="en-US" dirty="0" smtClean="0"/>
              <a:t>1921 War reparation demanded by the Allies- 6.6 billion pounds.</a:t>
            </a:r>
          </a:p>
          <a:p>
            <a:r>
              <a:rPr lang="en-US" dirty="0" smtClean="0"/>
              <a:t>Germans could not pay.  </a:t>
            </a:r>
          </a:p>
          <a:p>
            <a:r>
              <a:rPr lang="en-US" dirty="0" smtClean="0"/>
              <a:t>French and Belgian troops seized the main industrial region of Germany (Ruhr)</a:t>
            </a:r>
          </a:p>
          <a:p>
            <a:r>
              <a:rPr lang="en-US" dirty="0" smtClean="0"/>
              <a:t>German government called on workers to strike.</a:t>
            </a:r>
          </a:p>
          <a:p>
            <a:r>
              <a:rPr lang="en-US" dirty="0" smtClean="0"/>
              <a:t>Low-level terrorist campaign by Germans.</a:t>
            </a:r>
          </a:p>
          <a:p>
            <a:r>
              <a:rPr lang="en-US" dirty="0" smtClean="0"/>
              <a:t>French strike back brutally (house searches, hostage-taking, shooting over 100 Germans)</a:t>
            </a: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Flying Tigers (AVG)</a:t>
            </a:r>
            <a:endParaRPr lang="en-US" dirty="0"/>
          </a:p>
        </p:txBody>
      </p:sp>
      <p:sp>
        <p:nvSpPr>
          <p:cNvPr id="3" name="Content Placeholder 2"/>
          <p:cNvSpPr>
            <a:spLocks noGrp="1"/>
          </p:cNvSpPr>
          <p:nvPr>
            <p:ph idx="1"/>
          </p:nvPr>
        </p:nvSpPr>
        <p:spPr/>
        <p:txBody>
          <a:bodyPr/>
          <a:lstStyle/>
          <a:p>
            <a:r>
              <a:rPr lang="en-US" dirty="0" smtClean="0">
                <a:hlinkClick r:id="rId2"/>
              </a:rPr>
              <a:t>http://www.youtube.com/watch?v=I36cglDOtJg</a:t>
            </a:r>
            <a:endParaRPr lang="en-US" dirty="0" smtClean="0"/>
          </a:p>
          <a:p>
            <a:r>
              <a:rPr lang="en-US" dirty="0" smtClean="0"/>
              <a:t>Flying Tiger Newsreels</a:t>
            </a:r>
          </a:p>
          <a:p>
            <a:r>
              <a:rPr lang="en-US" dirty="0" smtClean="0">
                <a:hlinkClick r:id="rId3"/>
              </a:rPr>
              <a:t>http://www.youtube.com/watch?v=2BXlvy-ZVTM&amp;feature=related</a:t>
            </a:r>
            <a:endParaRPr lang="en-US" dirty="0" smtClean="0"/>
          </a:p>
          <a:p>
            <a:r>
              <a:rPr lang="en-US" dirty="0" smtClean="0"/>
              <a:t>Flying Tiger Dogfight Re-enactment</a:t>
            </a:r>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Pearl Harbor</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dirty="0" smtClean="0"/>
              <a:t>Japanese </a:t>
            </a:r>
            <a:r>
              <a:rPr lang="en-US" dirty="0" err="1" smtClean="0"/>
              <a:t>pov</a:t>
            </a:r>
            <a:endParaRPr lang="en-US" dirty="0" smtClean="0"/>
          </a:p>
          <a:p>
            <a:r>
              <a:rPr lang="en-US" dirty="0" smtClean="0">
                <a:hlinkClick r:id="rId2"/>
              </a:rPr>
              <a:t>http://www.youtube.com/watch?v=Eyf1PZEsYpI&amp;feature=related</a:t>
            </a:r>
            <a:endParaRPr lang="en-US" dirty="0" smtClean="0"/>
          </a:p>
          <a:p>
            <a:endParaRPr lang="en-US" dirty="0" smtClean="0"/>
          </a:p>
          <a:p>
            <a:r>
              <a:rPr lang="en-US" dirty="0" smtClean="0"/>
              <a:t>Pearl Harbor Documentary 8 min.</a:t>
            </a:r>
          </a:p>
          <a:p>
            <a:r>
              <a:rPr lang="en-US" dirty="0" smtClean="0">
                <a:hlinkClick r:id="rId3"/>
              </a:rPr>
              <a:t>http://www.youtube.com/watch?v=Nt13c3olXkU</a:t>
            </a:r>
            <a:endParaRPr lang="en-US" dirty="0" smtClean="0"/>
          </a:p>
          <a:p>
            <a:pPr>
              <a:buNone/>
            </a:pPr>
            <a:endParaRPr lang="en-US" dirty="0" smtClean="0"/>
          </a:p>
          <a:p>
            <a:r>
              <a:rPr lang="en-US" dirty="0" smtClean="0"/>
              <a:t>Pearl Harbor 2001 Attack Cut</a:t>
            </a:r>
          </a:p>
          <a:p>
            <a:r>
              <a:rPr lang="en-US" dirty="0" smtClean="0">
                <a:hlinkClick r:id="rId4"/>
              </a:rPr>
              <a:t>http://www.youtube.com/watch?v=Sv1niwxQgoY</a:t>
            </a:r>
            <a:endParaRPr lang="en-US" dirty="0" smtClean="0"/>
          </a:p>
          <a:p>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Pearl Harbor</a:t>
            </a:r>
            <a:endParaRPr lang="en-US" sz="4000" dirty="0"/>
          </a:p>
        </p:txBody>
      </p:sp>
      <p:sp>
        <p:nvSpPr>
          <p:cNvPr id="5" name="Text Placeholder 4"/>
          <p:cNvSpPr>
            <a:spLocks noGrp="1"/>
          </p:cNvSpPr>
          <p:nvPr>
            <p:ph type="body" idx="2"/>
          </p:nvPr>
        </p:nvSpPr>
        <p:spPr/>
        <p:txBody>
          <a:bodyPr/>
          <a:lstStyle/>
          <a:p>
            <a:pPr>
              <a:buFont typeface="Arial" pitchFamily="34" charset="0"/>
              <a:buChar char="•"/>
            </a:pPr>
            <a:r>
              <a:rPr lang="en-US" sz="2800" dirty="0" smtClean="0"/>
              <a:t>December 7, 1941</a:t>
            </a:r>
          </a:p>
          <a:p>
            <a:endParaRPr lang="en-US" sz="2800" dirty="0" smtClean="0"/>
          </a:p>
          <a:p>
            <a:pPr>
              <a:buFont typeface="Arial" pitchFamily="34" charset="0"/>
              <a:buChar char="•"/>
            </a:pPr>
            <a:r>
              <a:rPr lang="en-US" sz="2800" dirty="0" smtClean="0"/>
              <a:t>“A day that will live in infamy” –President FDR</a:t>
            </a:r>
          </a:p>
          <a:p>
            <a:endParaRPr lang="en-US" sz="2800" dirty="0" smtClean="0"/>
          </a:p>
          <a:p>
            <a:pPr>
              <a:buFont typeface="Arial" pitchFamily="34" charset="0"/>
              <a:buChar char="•"/>
            </a:pPr>
            <a:r>
              <a:rPr lang="en-US" sz="2800" dirty="0" smtClean="0"/>
              <a:t>The United States formally enters WWII.</a:t>
            </a:r>
          </a:p>
          <a:p>
            <a:endParaRPr lang="en-US" dirty="0"/>
          </a:p>
        </p:txBody>
      </p:sp>
      <p:sp>
        <p:nvSpPr>
          <p:cNvPr id="3" name="Content Placeholder 2"/>
          <p:cNvSpPr>
            <a:spLocks noGrp="1"/>
          </p:cNvSpPr>
          <p:nvPr>
            <p:ph sz="half" idx="1"/>
          </p:nvPr>
        </p:nvSpPr>
        <p:spPr/>
        <p:txBody>
          <a:bodyPr/>
          <a:lstStyle/>
          <a:p>
            <a:endParaRPr lang="en-US" dirty="0" smtClean="0"/>
          </a:p>
        </p:txBody>
      </p:sp>
      <p:pic>
        <p:nvPicPr>
          <p:cNvPr id="4" name="Picture 3" descr="pearl-harbor.jpg"/>
          <p:cNvPicPr>
            <a:picLocks noChangeAspect="1"/>
          </p:cNvPicPr>
          <p:nvPr/>
        </p:nvPicPr>
        <p:blipFill>
          <a:blip r:embed="rId2" cstate="print"/>
          <a:stretch>
            <a:fillRect/>
          </a:stretch>
        </p:blipFill>
        <p:spPr>
          <a:xfrm>
            <a:off x="152400" y="609600"/>
            <a:ext cx="5143500" cy="411480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n Francisco Paper Dec 7 1941.jpg"/>
          <p:cNvPicPr>
            <a:picLocks noChangeAspect="1"/>
          </p:cNvPicPr>
          <p:nvPr/>
        </p:nvPicPr>
        <p:blipFill>
          <a:blip r:embed="rId2" cstate="print"/>
          <a:stretch>
            <a:fillRect/>
          </a:stretch>
        </p:blipFill>
        <p:spPr>
          <a:xfrm>
            <a:off x="1752600" y="228449"/>
            <a:ext cx="5791200" cy="6574106"/>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earl Harbor GDN.jpg"/>
          <p:cNvPicPr>
            <a:picLocks noChangeAspect="1"/>
          </p:cNvPicPr>
          <p:nvPr/>
        </p:nvPicPr>
        <p:blipFill>
          <a:blip r:embed="rId2" cstate="print"/>
          <a:stretch>
            <a:fillRect/>
          </a:stretch>
        </p:blipFill>
        <p:spPr>
          <a:xfrm>
            <a:off x="5638800" y="1143000"/>
            <a:ext cx="2909888" cy="4064089"/>
          </a:xfrm>
          <a:prstGeom prst="rect">
            <a:avLst/>
          </a:prstGeom>
        </p:spPr>
      </p:pic>
      <p:pic>
        <p:nvPicPr>
          <p:cNvPr id="3" name="Picture 2" descr="USS_SHAW_exploding_Pearl_Harbor_Nara_80-G-16871_2.jpg"/>
          <p:cNvPicPr>
            <a:picLocks noChangeAspect="1"/>
          </p:cNvPicPr>
          <p:nvPr/>
        </p:nvPicPr>
        <p:blipFill>
          <a:blip r:embed="rId3" cstate="print"/>
          <a:stretch>
            <a:fillRect/>
          </a:stretch>
        </p:blipFill>
        <p:spPr>
          <a:xfrm>
            <a:off x="609600" y="1524000"/>
            <a:ext cx="4572000" cy="3657600"/>
          </a:xfrm>
          <a:prstGeom prst="rect">
            <a:avLst/>
          </a:prstGeom>
        </p:spPr>
      </p:pic>
      <p:sp>
        <p:nvSpPr>
          <p:cNvPr id="4" name="TextBox 3"/>
          <p:cNvSpPr txBox="1"/>
          <p:nvPr/>
        </p:nvSpPr>
        <p:spPr>
          <a:xfrm>
            <a:off x="990600" y="5638800"/>
            <a:ext cx="2287806" cy="369332"/>
          </a:xfrm>
          <a:prstGeom prst="rect">
            <a:avLst/>
          </a:prstGeom>
          <a:noFill/>
        </p:spPr>
        <p:txBody>
          <a:bodyPr wrap="none" rtlCol="0">
            <a:spAutoFit/>
          </a:bodyPr>
          <a:lstStyle/>
          <a:p>
            <a:r>
              <a:rPr lang="en-US" dirty="0" smtClean="0"/>
              <a:t>USS Shaw exploding</a:t>
            </a:r>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62000"/>
            <a:ext cx="8229600" cy="1066800"/>
          </a:xfrm>
        </p:spPr>
        <p:txBody>
          <a:bodyPr/>
          <a:lstStyle/>
          <a:p>
            <a:r>
              <a:rPr lang="en-US" dirty="0" smtClean="0"/>
              <a:t>World War II</a:t>
            </a:r>
            <a:endParaRPr lang="en-US" dirty="0"/>
          </a:p>
        </p:txBody>
      </p:sp>
      <p:sp>
        <p:nvSpPr>
          <p:cNvPr id="6" name="Content Placeholder 5"/>
          <p:cNvSpPr>
            <a:spLocks noGrp="1"/>
          </p:cNvSpPr>
          <p:nvPr>
            <p:ph idx="1"/>
          </p:nvPr>
        </p:nvSpPr>
        <p:spPr>
          <a:xfrm>
            <a:off x="457200" y="1905000"/>
            <a:ext cx="8229600" cy="4669536"/>
          </a:xfrm>
        </p:spPr>
        <p:txBody>
          <a:bodyPr/>
          <a:lstStyle/>
          <a:p>
            <a:r>
              <a:rPr lang="en-US" dirty="0" smtClean="0"/>
              <a:t>U.S. declares war on Japan.</a:t>
            </a:r>
          </a:p>
          <a:p>
            <a:r>
              <a:rPr lang="en-US" dirty="0" smtClean="0"/>
              <a:t>Britain declares war on Japan.</a:t>
            </a:r>
          </a:p>
          <a:p>
            <a:r>
              <a:rPr lang="en-US" dirty="0" smtClean="0"/>
              <a:t>China declares war on the Axis powers.</a:t>
            </a:r>
          </a:p>
          <a:p>
            <a:r>
              <a:rPr lang="en-US" dirty="0" smtClean="0"/>
              <a:t>Germany &amp; Italy declare war on the U.S.</a:t>
            </a:r>
          </a:p>
          <a:p>
            <a:r>
              <a:rPr lang="en-US" dirty="0" smtClean="0"/>
              <a:t>U.S. declares war on Germany and Italy.</a:t>
            </a:r>
            <a:endParaRPr lang="en-US" dirty="0"/>
          </a:p>
        </p:txBody>
      </p:sp>
      <p:pic>
        <p:nvPicPr>
          <p:cNvPr id="7" name="Picture 6" descr="japanese-zero-larry-mcmanus.jpg"/>
          <p:cNvPicPr>
            <a:picLocks noChangeAspect="1"/>
          </p:cNvPicPr>
          <p:nvPr/>
        </p:nvPicPr>
        <p:blipFill>
          <a:blip r:embed="rId2" cstate="print"/>
          <a:stretch>
            <a:fillRect/>
          </a:stretch>
        </p:blipFill>
        <p:spPr>
          <a:xfrm>
            <a:off x="5486400" y="762000"/>
            <a:ext cx="2247900" cy="1685925"/>
          </a:xfrm>
          <a:prstGeom prst="rect">
            <a:avLst/>
          </a:prstGeom>
        </p:spPr>
      </p:pic>
      <p:pic>
        <p:nvPicPr>
          <p:cNvPr id="8" name="Picture 7" descr="luftwaffe.jpg"/>
          <p:cNvPicPr>
            <a:picLocks noChangeAspect="1"/>
          </p:cNvPicPr>
          <p:nvPr/>
        </p:nvPicPr>
        <p:blipFill>
          <a:blip r:embed="rId3" cstate="print"/>
          <a:stretch>
            <a:fillRect/>
          </a:stretch>
        </p:blipFill>
        <p:spPr>
          <a:xfrm>
            <a:off x="990600" y="4572000"/>
            <a:ext cx="3479800" cy="208788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762000"/>
            <a:ext cx="4419600" cy="381000"/>
          </a:xfrm>
        </p:spPr>
        <p:txBody>
          <a:bodyPr>
            <a:normAutofit fontScale="90000"/>
          </a:bodyPr>
          <a:lstStyle/>
          <a:p>
            <a:endParaRPr lang="en-US" dirty="0"/>
          </a:p>
        </p:txBody>
      </p:sp>
      <p:sp>
        <p:nvSpPr>
          <p:cNvPr id="3" name="Content Placeholder 2"/>
          <p:cNvSpPr>
            <a:spLocks noGrp="1"/>
          </p:cNvSpPr>
          <p:nvPr>
            <p:ph idx="1"/>
          </p:nvPr>
        </p:nvSpPr>
        <p:spPr>
          <a:xfrm>
            <a:off x="533400" y="1219200"/>
            <a:ext cx="8229600" cy="6193536"/>
          </a:xfrm>
        </p:spPr>
        <p:txBody>
          <a:bodyPr>
            <a:normAutofit/>
          </a:bodyPr>
          <a:lstStyle/>
          <a:p>
            <a:r>
              <a:rPr lang="en-US" sz="5400" dirty="0" smtClean="0"/>
              <a:t>Major effect of Pearl Harbor attack: virtually no domestic opposition to U.S. involvement in the war remains.</a:t>
            </a:r>
            <a:endParaRPr lang="en-US" sz="5400"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America Responds</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America Responds</a:t>
            </a:r>
            <a:endParaRPr lang="en-US" dirty="0"/>
          </a:p>
        </p:txBody>
      </p:sp>
      <p:sp>
        <p:nvSpPr>
          <p:cNvPr id="3" name="Content Placeholder 2"/>
          <p:cNvSpPr>
            <a:spLocks noGrp="1"/>
          </p:cNvSpPr>
          <p:nvPr>
            <p:ph idx="1"/>
          </p:nvPr>
        </p:nvSpPr>
        <p:spPr/>
        <p:txBody>
          <a:bodyPr/>
          <a:lstStyle/>
          <a:p>
            <a:r>
              <a:rPr lang="en-US" dirty="0" smtClean="0"/>
              <a:t>In March 1942, the Allies were in retreat everywhere.</a:t>
            </a:r>
          </a:p>
          <a:p>
            <a:r>
              <a:rPr lang="en-US" dirty="0" smtClean="0"/>
              <a:t>Europe had been under Nazi occupation for two years.</a:t>
            </a:r>
          </a:p>
          <a:p>
            <a:r>
              <a:rPr lang="en-US" dirty="0" smtClean="0"/>
              <a:t>The Germans and Japanese were riding high on their successes.</a:t>
            </a:r>
          </a:p>
          <a:p>
            <a:r>
              <a:rPr lang="en-US" dirty="0" smtClean="0"/>
              <a:t>The Allies needed a morale booster.</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066800"/>
          </a:xfrm>
        </p:spPr>
        <p:txBody>
          <a:bodyPr/>
          <a:lstStyle/>
          <a:p>
            <a:r>
              <a:rPr lang="en-US" dirty="0" smtClean="0"/>
              <a:t>Economic Distress</a:t>
            </a:r>
            <a:endParaRPr lang="en-US" dirty="0"/>
          </a:p>
        </p:txBody>
      </p:sp>
      <p:sp>
        <p:nvSpPr>
          <p:cNvPr id="3" name="Content Placeholder 2"/>
          <p:cNvSpPr>
            <a:spLocks noGrp="1"/>
          </p:cNvSpPr>
          <p:nvPr>
            <p:ph idx="1"/>
          </p:nvPr>
        </p:nvSpPr>
        <p:spPr>
          <a:xfrm>
            <a:off x="381000" y="1752600"/>
            <a:ext cx="8229600" cy="4648200"/>
          </a:xfrm>
        </p:spPr>
        <p:txBody>
          <a:bodyPr/>
          <a:lstStyle/>
          <a:p>
            <a:r>
              <a:rPr lang="en-US" dirty="0" smtClean="0"/>
              <a:t>Production drops drastically.</a:t>
            </a:r>
          </a:p>
          <a:p>
            <a:r>
              <a:rPr lang="en-US" dirty="0" smtClean="0"/>
              <a:t>Unemployment soars from 2% to 23%.</a:t>
            </a:r>
          </a:p>
          <a:p>
            <a:r>
              <a:rPr lang="en-US" dirty="0" smtClean="0"/>
              <a:t>Tax revenues collapse.</a:t>
            </a:r>
          </a:p>
          <a:p>
            <a:r>
              <a:rPr lang="en-US" dirty="0" smtClean="0"/>
              <a:t>Government prints more money causing inflation.</a:t>
            </a:r>
          </a:p>
          <a:p>
            <a:r>
              <a:rPr lang="en-US" dirty="0" smtClean="0"/>
              <a:t>Prices go insanely high (By Nov. 1923, prices are a </a:t>
            </a:r>
            <a:r>
              <a:rPr lang="en-US" sz="4000" b="1" dirty="0" smtClean="0"/>
              <a:t>billion</a:t>
            </a:r>
            <a:r>
              <a:rPr lang="en-US" dirty="0" smtClean="0"/>
              <a:t> (really) times higher than before the war began in 1914.)</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90600"/>
          </a:xfrm>
        </p:spPr>
        <p:txBody>
          <a:bodyPr>
            <a:normAutofit fontScale="90000"/>
          </a:bodyPr>
          <a:lstStyle/>
          <a:p>
            <a:r>
              <a:rPr lang="en-US" dirty="0" smtClean="0"/>
              <a:t>The Doolittle Raid</a:t>
            </a:r>
            <a:br>
              <a:rPr lang="en-US" dirty="0" smtClean="0"/>
            </a:br>
            <a:r>
              <a:rPr lang="en-US" dirty="0" smtClean="0"/>
              <a:t>April 18, 1942</a:t>
            </a:r>
            <a:endParaRPr lang="en-US" dirty="0"/>
          </a:p>
        </p:txBody>
      </p:sp>
      <p:sp>
        <p:nvSpPr>
          <p:cNvPr id="3" name="Content Placeholder 2"/>
          <p:cNvSpPr>
            <a:spLocks noGrp="1"/>
          </p:cNvSpPr>
          <p:nvPr>
            <p:ph sz="half" idx="1"/>
          </p:nvPr>
        </p:nvSpPr>
        <p:spPr/>
        <p:txBody>
          <a:bodyPr>
            <a:normAutofit/>
          </a:bodyPr>
          <a:lstStyle/>
          <a:p>
            <a:r>
              <a:rPr lang="en-US" sz="2400" dirty="0" smtClean="0"/>
              <a:t>Under command of air-racing hero Lt. Col. James “Jimmy” Doolittle, the Americans strike back at the Japanese.</a:t>
            </a:r>
          </a:p>
          <a:p>
            <a:r>
              <a:rPr lang="en-US" sz="2400" dirty="0" smtClean="0"/>
              <a:t>Sixteen B-25 Mitchell aircraft tightly loaded aboard the new U.S. Navy carrier </a:t>
            </a:r>
            <a:r>
              <a:rPr lang="en-US" sz="2400" i="1" dirty="0" smtClean="0"/>
              <a:t>Hornet,</a:t>
            </a:r>
            <a:r>
              <a:rPr lang="en-US" sz="2400" dirty="0" smtClean="0"/>
              <a:t> set out for a bomb strike on the Japanese capital, Tokyo.</a:t>
            </a:r>
            <a:endParaRPr lang="en-US" sz="2400" dirty="0"/>
          </a:p>
        </p:txBody>
      </p:sp>
      <p:pic>
        <p:nvPicPr>
          <p:cNvPr id="5" name="Content Placeholder 4" descr="B25-Mitchell.jpg"/>
          <p:cNvPicPr>
            <a:picLocks noGrp="1" noChangeAspect="1"/>
          </p:cNvPicPr>
          <p:nvPr>
            <p:ph sz="half" idx="2"/>
          </p:nvPr>
        </p:nvPicPr>
        <p:blipFill>
          <a:blip r:embed="rId2" cstate="print"/>
          <a:stretch>
            <a:fillRect/>
          </a:stretch>
        </p:blipFill>
        <p:spPr>
          <a:xfrm>
            <a:off x="4876800" y="3810000"/>
            <a:ext cx="4038600" cy="2748492"/>
          </a:xfrm>
        </p:spPr>
      </p:pic>
      <p:pic>
        <p:nvPicPr>
          <p:cNvPr id="6" name="Picture 5" descr="doolittle_raiders.jpg"/>
          <p:cNvPicPr>
            <a:picLocks noChangeAspect="1"/>
          </p:cNvPicPr>
          <p:nvPr/>
        </p:nvPicPr>
        <p:blipFill>
          <a:blip r:embed="rId3" cstate="print"/>
          <a:stretch>
            <a:fillRect/>
          </a:stretch>
        </p:blipFill>
        <p:spPr>
          <a:xfrm>
            <a:off x="5181600" y="914400"/>
            <a:ext cx="3581400" cy="2767883"/>
          </a:xfrm>
          <a:prstGeom prst="rect">
            <a:avLst/>
          </a:prstGeo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609600"/>
            <a:ext cx="6781800" cy="228600"/>
          </a:xfrm>
        </p:spPr>
        <p:txBody>
          <a:bodyPr>
            <a:normAutofit fontScale="90000"/>
          </a:bodyPr>
          <a:lstStyle/>
          <a:p>
            <a:endParaRPr lang="en-US" dirty="0"/>
          </a:p>
        </p:txBody>
      </p:sp>
      <p:sp>
        <p:nvSpPr>
          <p:cNvPr id="6" name="Content Placeholder 5"/>
          <p:cNvSpPr>
            <a:spLocks noGrp="1"/>
          </p:cNvSpPr>
          <p:nvPr>
            <p:ph idx="1"/>
          </p:nvPr>
        </p:nvSpPr>
        <p:spPr>
          <a:xfrm>
            <a:off x="457200" y="1295400"/>
            <a:ext cx="8229600" cy="5279136"/>
          </a:xfrm>
        </p:spPr>
        <p:txBody>
          <a:bodyPr>
            <a:normAutofit/>
          </a:bodyPr>
          <a:lstStyle/>
          <a:p>
            <a:r>
              <a:rPr lang="en-US" sz="3600" dirty="0" smtClean="0"/>
              <a:t>The planes had been modified to save fuel.</a:t>
            </a:r>
          </a:p>
          <a:p>
            <a:r>
              <a:rPr lang="en-US" sz="3600" dirty="0" smtClean="0"/>
              <a:t>The tail sections were removed, and the tail guns replaced with broom sticks which made the bombers defenseless in their vulnerable tail sections.</a:t>
            </a:r>
            <a:endParaRPr lang="en-US" sz="3600"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09600"/>
            <a:ext cx="7086600" cy="228600"/>
          </a:xfrm>
        </p:spPr>
        <p:txBody>
          <a:bodyPr>
            <a:normAutofit fontScale="90000"/>
          </a:bodyPr>
          <a:lstStyle/>
          <a:p>
            <a:endParaRPr lang="en-US" dirty="0"/>
          </a:p>
        </p:txBody>
      </p:sp>
      <p:sp>
        <p:nvSpPr>
          <p:cNvPr id="6" name="Content Placeholder 5"/>
          <p:cNvSpPr>
            <a:spLocks noGrp="1"/>
          </p:cNvSpPr>
          <p:nvPr>
            <p:ph idx="1"/>
          </p:nvPr>
        </p:nvSpPr>
        <p:spPr>
          <a:xfrm>
            <a:off x="457200" y="1295400"/>
            <a:ext cx="8229600" cy="5279136"/>
          </a:xfrm>
        </p:spPr>
        <p:txBody>
          <a:bodyPr>
            <a:normAutofit/>
          </a:bodyPr>
          <a:lstStyle/>
          <a:p>
            <a:r>
              <a:rPr lang="en-US" sz="3200" dirty="0" smtClean="0"/>
              <a:t>Unfortunately, they were spotted by Japanese picket ships just hours from launch time.</a:t>
            </a:r>
          </a:p>
          <a:p>
            <a:r>
              <a:rPr lang="en-US" sz="3200" dirty="0" smtClean="0"/>
              <a:t>They had to scramble and launch earlier than planned.</a:t>
            </a:r>
          </a:p>
          <a:p>
            <a:r>
              <a:rPr lang="en-US" sz="3200" dirty="0" smtClean="0"/>
              <a:t>With a longer-than-expected flight, the pilots knew they might not have enough fuel to make it to a landing strip in China.  (The carriers turned back to Pearl.)</a:t>
            </a:r>
            <a:endParaRPr lang="en-US" sz="3200"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6781800" cy="76200"/>
          </a:xfrm>
        </p:spPr>
        <p:txBody>
          <a:bodyPr>
            <a:normAutofit fontScale="90000"/>
          </a:bodyPr>
          <a:lstStyle/>
          <a:p>
            <a:endParaRPr lang="en-US"/>
          </a:p>
        </p:txBody>
      </p:sp>
      <p:sp>
        <p:nvSpPr>
          <p:cNvPr id="3" name="Content Placeholder 2"/>
          <p:cNvSpPr>
            <a:spLocks noGrp="1"/>
          </p:cNvSpPr>
          <p:nvPr>
            <p:ph idx="1"/>
          </p:nvPr>
        </p:nvSpPr>
        <p:spPr>
          <a:xfrm>
            <a:off x="457200" y="838200"/>
            <a:ext cx="8229600" cy="5736336"/>
          </a:xfrm>
        </p:spPr>
        <p:txBody>
          <a:bodyPr>
            <a:normAutofit/>
          </a:bodyPr>
          <a:lstStyle/>
          <a:p>
            <a:r>
              <a:rPr lang="en-US" sz="3200" dirty="0" smtClean="0"/>
              <a:t>The bombing of Tokyo proved to be easy.</a:t>
            </a:r>
          </a:p>
          <a:p>
            <a:r>
              <a:rPr lang="en-US" sz="3200" dirty="0" smtClean="0"/>
              <a:t>The city was undergoing air raid drills and assumed the bombers were part of the drill.</a:t>
            </a:r>
          </a:p>
          <a:p>
            <a:r>
              <a:rPr lang="en-US" sz="3200" dirty="0" smtClean="0"/>
              <a:t>The bombs hit factories, military targets, and one hit the imperial palace.</a:t>
            </a:r>
          </a:p>
          <a:p>
            <a:r>
              <a:rPr lang="en-US" sz="3200" dirty="0" smtClean="0"/>
              <a:t>Short of fuel, all the planes either crash- landed or their crews bailed out short of their Chinese landing sites.</a:t>
            </a:r>
            <a:endParaRPr lang="en-US" sz="3200"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the Doolittle Raid</a:t>
            </a:r>
            <a:endParaRPr lang="en-US" dirty="0"/>
          </a:p>
        </p:txBody>
      </p:sp>
      <p:sp>
        <p:nvSpPr>
          <p:cNvPr id="3" name="Content Placeholder 2"/>
          <p:cNvSpPr>
            <a:spLocks noGrp="1"/>
          </p:cNvSpPr>
          <p:nvPr>
            <p:ph sz="half" idx="1"/>
          </p:nvPr>
        </p:nvSpPr>
        <p:spPr/>
        <p:txBody>
          <a:bodyPr/>
          <a:lstStyle/>
          <a:p>
            <a:r>
              <a:rPr lang="en-US" dirty="0" smtClean="0"/>
              <a:t>The Doolittle Raid was a morale booster for the Americans and their Allies.</a:t>
            </a:r>
          </a:p>
          <a:p>
            <a:r>
              <a:rPr lang="en-US" dirty="0" smtClean="0"/>
              <a:t>It was the first time the Army Air Force &amp; the U.S. Navy teamed up in a combat operation.</a:t>
            </a:r>
          </a:p>
          <a:p>
            <a:r>
              <a:rPr lang="en-US" dirty="0" smtClean="0"/>
              <a:t>The raid forced the Japanese to send forces to defend their home island</a:t>
            </a:r>
          </a:p>
        </p:txBody>
      </p:sp>
      <p:sp>
        <p:nvSpPr>
          <p:cNvPr id="4" name="Content Placeholder 3"/>
          <p:cNvSpPr>
            <a:spLocks noGrp="1"/>
          </p:cNvSpPr>
          <p:nvPr>
            <p:ph sz="half" idx="2"/>
          </p:nvPr>
        </p:nvSpPr>
        <p:spPr/>
        <p:txBody>
          <a:bodyPr/>
          <a:lstStyle/>
          <a:p>
            <a:r>
              <a:rPr lang="en-US" dirty="0" smtClean="0"/>
              <a:t>But it was more than 2 years later before American bombers would return to Japan.</a:t>
            </a:r>
          </a:p>
          <a:p>
            <a:endParaRPr lang="en-US" dirty="0"/>
          </a:p>
        </p:txBody>
      </p:sp>
      <p:pic>
        <p:nvPicPr>
          <p:cNvPr id="5" name="Picture 4" descr="Army_B-25_(Doolittle_Raid).jpg"/>
          <p:cNvPicPr>
            <a:picLocks noChangeAspect="1"/>
          </p:cNvPicPr>
          <p:nvPr/>
        </p:nvPicPr>
        <p:blipFill>
          <a:blip r:embed="rId2" cstate="print"/>
          <a:stretch>
            <a:fillRect/>
          </a:stretch>
        </p:blipFill>
        <p:spPr>
          <a:xfrm>
            <a:off x="4752621" y="3352800"/>
            <a:ext cx="4107745" cy="3124200"/>
          </a:xfrm>
          <a:prstGeom prst="rect">
            <a:avLst/>
          </a:prstGeo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of the Philippines</a:t>
            </a:r>
            <a:endParaRPr lang="en-US" dirty="0"/>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229600" cy="1066800"/>
          </a:xfrm>
        </p:spPr>
        <p:txBody>
          <a:bodyPr/>
          <a:lstStyle/>
          <a:p>
            <a:r>
              <a:rPr lang="en-US" dirty="0" smtClean="0"/>
              <a:t>Fall of the Philippines</a:t>
            </a:r>
            <a:endParaRPr lang="en-US" dirty="0"/>
          </a:p>
        </p:txBody>
      </p:sp>
      <p:pic>
        <p:nvPicPr>
          <p:cNvPr id="4" name="Content Placeholder 3" descr="map asia_1941_japanese.jpg"/>
          <p:cNvPicPr>
            <a:picLocks noGrp="1" noChangeAspect="1"/>
          </p:cNvPicPr>
          <p:nvPr>
            <p:ph idx="1"/>
          </p:nvPr>
        </p:nvPicPr>
        <p:blipFill>
          <a:blip r:embed="rId2" cstate="print"/>
          <a:stretch>
            <a:fillRect/>
          </a:stretch>
        </p:blipFill>
        <p:spPr>
          <a:xfrm>
            <a:off x="2362200" y="1523535"/>
            <a:ext cx="5105400" cy="5120989"/>
          </a:xfr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6248400" cy="228600"/>
          </a:xfrm>
        </p:spPr>
        <p:txBody>
          <a:bodyPr>
            <a:normAutofit fontScale="90000"/>
          </a:bodyPr>
          <a:lstStyle/>
          <a:p>
            <a:endParaRPr lang="en-US" dirty="0"/>
          </a:p>
        </p:txBody>
      </p:sp>
      <p:pic>
        <p:nvPicPr>
          <p:cNvPr id="4" name="Content Placeholder 3" descr="map philippines luzon.png"/>
          <p:cNvPicPr>
            <a:picLocks noGrp="1" noChangeAspect="1"/>
          </p:cNvPicPr>
          <p:nvPr>
            <p:ph idx="1"/>
          </p:nvPr>
        </p:nvPicPr>
        <p:blipFill>
          <a:blip r:embed="rId2" cstate="print"/>
          <a:stretch>
            <a:fillRect/>
          </a:stretch>
        </p:blipFill>
        <p:spPr>
          <a:xfrm>
            <a:off x="609600" y="990600"/>
            <a:ext cx="3429000" cy="5029200"/>
          </a:xfrm>
        </p:spPr>
      </p:pic>
      <p:pic>
        <p:nvPicPr>
          <p:cNvPr id="5" name="Picture 4" descr="bataan peninsula.gif"/>
          <p:cNvPicPr>
            <a:picLocks noChangeAspect="1"/>
          </p:cNvPicPr>
          <p:nvPr/>
        </p:nvPicPr>
        <p:blipFill>
          <a:blip r:embed="rId3" cstate="print"/>
          <a:stretch>
            <a:fillRect/>
          </a:stretch>
        </p:blipFill>
        <p:spPr>
          <a:xfrm>
            <a:off x="4191000" y="1143000"/>
            <a:ext cx="4486656" cy="3048000"/>
          </a:xfrm>
          <a:prstGeom prst="rect">
            <a:avLst/>
          </a:prstGeom>
        </p:spPr>
      </p:pic>
      <p:sp>
        <p:nvSpPr>
          <p:cNvPr id="6" name="TextBox 5"/>
          <p:cNvSpPr txBox="1"/>
          <p:nvPr/>
        </p:nvSpPr>
        <p:spPr>
          <a:xfrm>
            <a:off x="4419600" y="4572000"/>
            <a:ext cx="4419600" cy="1200329"/>
          </a:xfrm>
          <a:prstGeom prst="rect">
            <a:avLst/>
          </a:prstGeom>
          <a:noFill/>
        </p:spPr>
        <p:txBody>
          <a:bodyPr wrap="square" rtlCol="0">
            <a:spAutoFit/>
          </a:bodyPr>
          <a:lstStyle/>
          <a:p>
            <a:r>
              <a:rPr lang="en-US" sz="2400" dirty="0" smtClean="0"/>
              <a:t>The Japanese push American and Philippine forces into the Bataan Peninsula.</a:t>
            </a:r>
            <a:endParaRPr lang="en-US" sz="2400"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of the Philippines</a:t>
            </a:r>
            <a:endParaRPr lang="en-US" dirty="0"/>
          </a:p>
        </p:txBody>
      </p:sp>
      <p:sp>
        <p:nvSpPr>
          <p:cNvPr id="3" name="Content Placeholder 2"/>
          <p:cNvSpPr>
            <a:spLocks noGrp="1"/>
          </p:cNvSpPr>
          <p:nvPr>
            <p:ph idx="1"/>
          </p:nvPr>
        </p:nvSpPr>
        <p:spPr/>
        <p:txBody>
          <a:bodyPr/>
          <a:lstStyle/>
          <a:p>
            <a:r>
              <a:rPr lang="en-US" dirty="0" smtClean="0"/>
              <a:t>President Roosevelt orders General Douglas MacArthur to leave the Philippines to avoid capture.</a:t>
            </a:r>
          </a:p>
          <a:p>
            <a:r>
              <a:rPr lang="en-US" dirty="0" smtClean="0"/>
              <a:t>MacArthur reluctantly complies promising, “I shall return.”</a:t>
            </a:r>
          </a:p>
          <a:p>
            <a:r>
              <a:rPr lang="en-US" dirty="0" smtClean="0"/>
              <a:t>In April the American forces surrender and become Japanese prisoners of war (POWs).</a:t>
            </a:r>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90600"/>
          </a:xfrm>
        </p:spPr>
        <p:txBody>
          <a:bodyPr/>
          <a:lstStyle/>
          <a:p>
            <a:r>
              <a:rPr lang="en-US" dirty="0" smtClean="0"/>
              <a:t>Bataan Death March</a:t>
            </a:r>
            <a:endParaRPr lang="en-US" dirty="0"/>
          </a:p>
        </p:txBody>
      </p:sp>
      <p:sp>
        <p:nvSpPr>
          <p:cNvPr id="4" name="Content Placeholder 3"/>
          <p:cNvSpPr>
            <a:spLocks noGrp="1"/>
          </p:cNvSpPr>
          <p:nvPr>
            <p:ph sz="half" idx="1"/>
          </p:nvPr>
        </p:nvSpPr>
        <p:spPr>
          <a:xfrm>
            <a:off x="533400" y="1676400"/>
            <a:ext cx="4038600" cy="4983163"/>
          </a:xfrm>
        </p:spPr>
        <p:txBody>
          <a:bodyPr/>
          <a:lstStyle/>
          <a:p>
            <a:r>
              <a:rPr lang="en-US" dirty="0" smtClean="0"/>
              <a:t>70,000 Filipinos &amp; Americans surrendered, the largest American army to surrender in history.</a:t>
            </a:r>
          </a:p>
          <a:p>
            <a:r>
              <a:rPr lang="en-US" dirty="0" smtClean="0"/>
              <a:t>Some refused to surrender and fled to the jungle to join with Filipinos to form a guerrilla resistance that may have numbered as many as 180,000.</a:t>
            </a:r>
          </a:p>
          <a:p>
            <a:r>
              <a:rPr lang="en-US" dirty="0" smtClean="0"/>
              <a:t>Forced  60 mile march from Bataan to Ft. O’Donnell</a:t>
            </a:r>
          </a:p>
          <a:p>
            <a:r>
              <a:rPr lang="en-US" dirty="0" smtClean="0"/>
              <a:t>Between 5000 and 11000 died on the way.</a:t>
            </a:r>
            <a:endParaRPr lang="en-US" dirty="0"/>
          </a:p>
        </p:txBody>
      </p:sp>
      <p:pic>
        <p:nvPicPr>
          <p:cNvPr id="6" name="Content Placeholder 5" descr="bataan death march.jpg"/>
          <p:cNvPicPr>
            <a:picLocks noGrp="1" noChangeAspect="1"/>
          </p:cNvPicPr>
          <p:nvPr>
            <p:ph sz="half" idx="2"/>
          </p:nvPr>
        </p:nvPicPr>
        <p:blipFill>
          <a:blip r:embed="rId2" cstate="print"/>
          <a:stretch>
            <a:fillRect/>
          </a:stretch>
        </p:blipFill>
        <p:spPr>
          <a:xfrm>
            <a:off x="5029200" y="1524000"/>
            <a:ext cx="3581876" cy="3893344"/>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3581</TotalTime>
  <Words>3810</Words>
  <Application>Microsoft Office PowerPoint</Application>
  <PresentationFormat>On-screen Show (4:3)</PresentationFormat>
  <Paragraphs>474</Paragraphs>
  <Slides>150</Slides>
  <Notes>2</Notes>
  <HiddenSlides>0</HiddenSlides>
  <MMClips>0</MMClips>
  <ScaleCrop>false</ScaleCrop>
  <HeadingPairs>
    <vt:vector size="4" baseType="variant">
      <vt:variant>
        <vt:lpstr>Theme</vt:lpstr>
      </vt:variant>
      <vt:variant>
        <vt:i4>1</vt:i4>
      </vt:variant>
      <vt:variant>
        <vt:lpstr>Slide Titles</vt:lpstr>
      </vt:variant>
      <vt:variant>
        <vt:i4>150</vt:i4>
      </vt:variant>
    </vt:vector>
  </HeadingPairs>
  <TitlesOfParts>
    <vt:vector size="151" baseType="lpstr">
      <vt:lpstr>Urban</vt:lpstr>
      <vt:lpstr>Chapter 25</vt:lpstr>
      <vt:lpstr>Watch at home</vt:lpstr>
      <vt:lpstr>Slide 3</vt:lpstr>
      <vt:lpstr>Slide 4</vt:lpstr>
      <vt:lpstr>Slide 5</vt:lpstr>
      <vt:lpstr>Treaty of Versailles</vt:lpstr>
      <vt:lpstr>German Response</vt:lpstr>
      <vt:lpstr>Economic Distress</vt:lpstr>
      <vt:lpstr>Economic Distress</vt:lpstr>
      <vt:lpstr>Hyperinflation</vt:lpstr>
      <vt:lpstr>Cost of a loaf of bread</vt:lpstr>
      <vt:lpstr>Effects of Hyperinflation</vt:lpstr>
      <vt:lpstr>Disaster</vt:lpstr>
      <vt:lpstr>Rise of the Nazis</vt:lpstr>
      <vt:lpstr>Characteristics of the Nazi regime:</vt:lpstr>
      <vt:lpstr>The Italian Tyrant</vt:lpstr>
      <vt:lpstr>Slide 17</vt:lpstr>
      <vt:lpstr>Japan’s Tyrant</vt:lpstr>
      <vt:lpstr>Japan’s Tyrant: Hideki Tojo</vt:lpstr>
      <vt:lpstr>The Coming of War</vt:lpstr>
      <vt:lpstr>Motivations</vt:lpstr>
      <vt:lpstr>Appeasement:</vt:lpstr>
      <vt:lpstr>Easy Acquisitions: Rhineland</vt:lpstr>
      <vt:lpstr>Slide 24</vt:lpstr>
      <vt:lpstr>Defenses:</vt:lpstr>
      <vt:lpstr>Easy Acquisitions: Austria</vt:lpstr>
      <vt:lpstr>Easy Acquisitions: Sudetenland</vt:lpstr>
      <vt:lpstr>Easy Acquisitions: Czechoslovakia</vt:lpstr>
      <vt:lpstr>Nazi-Soviet Non-Aggression Pact</vt:lpstr>
      <vt:lpstr>War Begins!</vt:lpstr>
      <vt:lpstr>German Victories</vt:lpstr>
      <vt:lpstr>Denmark</vt:lpstr>
      <vt:lpstr>Norway</vt:lpstr>
      <vt:lpstr>Slide 34</vt:lpstr>
      <vt:lpstr>Fall of France</vt:lpstr>
      <vt:lpstr>Fall of France</vt:lpstr>
      <vt:lpstr>Fall of France</vt:lpstr>
      <vt:lpstr>Slide 38</vt:lpstr>
      <vt:lpstr>Fall of France - Dunkirk</vt:lpstr>
      <vt:lpstr>Evacuation at Dunkirk</vt:lpstr>
      <vt:lpstr>Slide 41</vt:lpstr>
      <vt:lpstr>Winston Churchill-Britain’s Prime Minister</vt:lpstr>
      <vt:lpstr>Battle of Britain</vt:lpstr>
      <vt:lpstr>Battle of Britain</vt:lpstr>
      <vt:lpstr>Slide 45</vt:lpstr>
      <vt:lpstr>Narnia intro: Night bombing</vt:lpstr>
      <vt:lpstr>Barbarossa – Attack on Russia</vt:lpstr>
      <vt:lpstr>Slide 48</vt:lpstr>
      <vt:lpstr>German troops in Russia 1941</vt:lpstr>
      <vt:lpstr>Slide 50</vt:lpstr>
      <vt:lpstr>Slide 51</vt:lpstr>
      <vt:lpstr>Isolation &amp; Infamy</vt:lpstr>
      <vt:lpstr>Slide 53</vt:lpstr>
      <vt:lpstr>Forces that Kept U.S. on the Sidelines.</vt:lpstr>
      <vt:lpstr>Nervous Neutrality</vt:lpstr>
      <vt:lpstr>Slide 56</vt:lpstr>
      <vt:lpstr>Slide 57</vt:lpstr>
      <vt:lpstr>Slide 58</vt:lpstr>
      <vt:lpstr>Reluctance</vt:lpstr>
      <vt:lpstr>Slide 60</vt:lpstr>
      <vt:lpstr>Gallup Polls 1938-1940</vt:lpstr>
      <vt:lpstr>1940 Election</vt:lpstr>
      <vt:lpstr>Roosevelt’s Four Freedoms Speech</vt:lpstr>
      <vt:lpstr>Slide 64</vt:lpstr>
      <vt:lpstr>Slide 65</vt:lpstr>
      <vt:lpstr>Slide 66</vt:lpstr>
      <vt:lpstr>Slide 67</vt:lpstr>
      <vt:lpstr>Slide 68</vt:lpstr>
      <vt:lpstr>Slide 69</vt:lpstr>
      <vt:lpstr>Lend-Lease Act</vt:lpstr>
      <vt:lpstr>Deployment of U.S. Forces</vt:lpstr>
      <vt:lpstr>Atlantic Charter – Roosevelt &amp; Churchill</vt:lpstr>
      <vt:lpstr>The Atlantic Charter</vt:lpstr>
      <vt:lpstr>Slide 74</vt:lpstr>
      <vt:lpstr>Hitler thought so.</vt:lpstr>
      <vt:lpstr>Slide 76</vt:lpstr>
      <vt:lpstr>Slide 77</vt:lpstr>
      <vt:lpstr>The Flying Tigers (in China)</vt:lpstr>
      <vt:lpstr>Slide 79</vt:lpstr>
      <vt:lpstr>Flying Tigers (AVG)</vt:lpstr>
      <vt:lpstr>Pearl Harbor</vt:lpstr>
      <vt:lpstr>Slide 82</vt:lpstr>
      <vt:lpstr>Pearl Harbor</vt:lpstr>
      <vt:lpstr>Slide 84</vt:lpstr>
      <vt:lpstr>Slide 85</vt:lpstr>
      <vt:lpstr>World War II</vt:lpstr>
      <vt:lpstr>Slide 87</vt:lpstr>
      <vt:lpstr>America Responds</vt:lpstr>
      <vt:lpstr>America Responds</vt:lpstr>
      <vt:lpstr>The Doolittle Raid April 18, 1942</vt:lpstr>
      <vt:lpstr>Slide 91</vt:lpstr>
      <vt:lpstr>Slide 92</vt:lpstr>
      <vt:lpstr>Slide 93</vt:lpstr>
      <vt:lpstr>Results of the Doolittle Raid</vt:lpstr>
      <vt:lpstr>Fall of the Philippines</vt:lpstr>
      <vt:lpstr>Fall of the Philippines</vt:lpstr>
      <vt:lpstr>Slide 97</vt:lpstr>
      <vt:lpstr>Fall of the Philippines</vt:lpstr>
      <vt:lpstr>Bataan Death March</vt:lpstr>
      <vt:lpstr>Slide 100</vt:lpstr>
      <vt:lpstr>Fall of the Philippines</vt:lpstr>
      <vt:lpstr>Battle of Midway</vt:lpstr>
      <vt:lpstr>Battle of Midway</vt:lpstr>
      <vt:lpstr>Battle of Midway</vt:lpstr>
      <vt:lpstr>Battle of Midway</vt:lpstr>
      <vt:lpstr>Outcome of the Battle of Midway</vt:lpstr>
      <vt:lpstr>Slide 107</vt:lpstr>
      <vt:lpstr>Slide 108</vt:lpstr>
      <vt:lpstr>Home Front</vt:lpstr>
      <vt:lpstr>Production</vt:lpstr>
      <vt:lpstr>(Almost) March on Washington 1941</vt:lpstr>
      <vt:lpstr>Tuskegee Airmen </vt:lpstr>
      <vt:lpstr>Women needed, too!</vt:lpstr>
      <vt:lpstr>War Powers Act 1941</vt:lpstr>
      <vt:lpstr>Conserving &amp; Rationing</vt:lpstr>
      <vt:lpstr>Ration cards</vt:lpstr>
      <vt:lpstr>Victory Gardens</vt:lpstr>
      <vt:lpstr>Recycling</vt:lpstr>
      <vt:lpstr>Women at Work</vt:lpstr>
      <vt:lpstr>Slide 120</vt:lpstr>
      <vt:lpstr>Every family had a personal interest.</vt:lpstr>
      <vt:lpstr>Japanese Internment Camps</vt:lpstr>
      <vt:lpstr>Japanese Internment Camps</vt:lpstr>
      <vt:lpstr>Debt &amp; Taxes</vt:lpstr>
      <vt:lpstr>Slide 125</vt:lpstr>
      <vt:lpstr>Fight for Fortress Europe</vt:lpstr>
      <vt:lpstr>Bombing of Germany</vt:lpstr>
      <vt:lpstr>Primary Source: </vt:lpstr>
      <vt:lpstr>War in the Pacific</vt:lpstr>
      <vt:lpstr>Pacific Theater of Operations (PTO)</vt:lpstr>
      <vt:lpstr>Slide 131</vt:lpstr>
      <vt:lpstr>Slide 132</vt:lpstr>
      <vt:lpstr>Slide 133</vt:lpstr>
      <vt:lpstr>Yalta</vt:lpstr>
      <vt:lpstr>Slide 135</vt:lpstr>
      <vt:lpstr>Roosevelt’s Two Misconceptions</vt:lpstr>
      <vt:lpstr>Slide 137</vt:lpstr>
      <vt:lpstr>Victory in Europe</vt:lpstr>
      <vt:lpstr>Slide 139</vt:lpstr>
      <vt:lpstr>Potsdam </vt:lpstr>
      <vt:lpstr>Slide 141</vt:lpstr>
      <vt:lpstr>Weapons of Mass Destruction</vt:lpstr>
      <vt:lpstr>The Bomb</vt:lpstr>
      <vt:lpstr>Slide 144</vt:lpstr>
      <vt:lpstr>i</vt:lpstr>
      <vt:lpstr>Slide 146</vt:lpstr>
      <vt:lpstr>V-J Day</vt:lpstr>
      <vt:lpstr>Postwar Occupation</vt:lpstr>
      <vt:lpstr>Postwar Occupation</vt:lpstr>
      <vt:lpstr>Ravages of War by the Numbers:</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22</dc:title>
  <dc:creator>Cotton Blossom</dc:creator>
  <cp:lastModifiedBy>Alice Purcell</cp:lastModifiedBy>
  <cp:revision>148</cp:revision>
  <dcterms:created xsi:type="dcterms:W3CDTF">2010-12-15T15:53:47Z</dcterms:created>
  <dcterms:modified xsi:type="dcterms:W3CDTF">2014-03-17T17:47:13Z</dcterms:modified>
</cp:coreProperties>
</file>